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723" r:id="rId5"/>
  </p:sldMasterIdLst>
  <p:notesMasterIdLst>
    <p:notesMasterId r:id="rId39"/>
  </p:notesMasterIdLst>
  <p:sldIdLst>
    <p:sldId id="328" r:id="rId6"/>
    <p:sldId id="315" r:id="rId7"/>
    <p:sldId id="278" r:id="rId8"/>
    <p:sldId id="279" r:id="rId9"/>
    <p:sldId id="293" r:id="rId10"/>
    <p:sldId id="351" r:id="rId11"/>
    <p:sldId id="335" r:id="rId12"/>
    <p:sldId id="333" r:id="rId13"/>
    <p:sldId id="329" r:id="rId14"/>
    <p:sldId id="336" r:id="rId15"/>
    <p:sldId id="345" r:id="rId16"/>
    <p:sldId id="290" r:id="rId17"/>
    <p:sldId id="344" r:id="rId18"/>
    <p:sldId id="291" r:id="rId19"/>
    <p:sldId id="295" r:id="rId20"/>
    <p:sldId id="296" r:id="rId21"/>
    <p:sldId id="303" r:id="rId22"/>
    <p:sldId id="304" r:id="rId23"/>
    <p:sldId id="305" r:id="rId24"/>
    <p:sldId id="317" r:id="rId25"/>
    <p:sldId id="294" r:id="rId26"/>
    <p:sldId id="297" r:id="rId27"/>
    <p:sldId id="298" r:id="rId28"/>
    <p:sldId id="300" r:id="rId29"/>
    <p:sldId id="299" r:id="rId30"/>
    <p:sldId id="346" r:id="rId31"/>
    <p:sldId id="347" r:id="rId32"/>
    <p:sldId id="348" r:id="rId33"/>
    <p:sldId id="349" r:id="rId34"/>
    <p:sldId id="350" r:id="rId35"/>
    <p:sldId id="302" r:id="rId36"/>
    <p:sldId id="352" r:id="rId37"/>
    <p:sldId id="314" r:id="rId3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469" userDrawn="1">
          <p15:clr>
            <a:srgbClr val="A4A3A4"/>
          </p15:clr>
        </p15:guide>
        <p15:guide id="3" pos="211" userDrawn="1">
          <p15:clr>
            <a:srgbClr val="A4A3A4"/>
          </p15:clr>
        </p15:guide>
        <p15:guide id="4"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y Sharapov" initials="AS" lastIdx="1" clrIdx="0">
    <p:extLst>
      <p:ext uri="{19B8F6BF-5375-455C-9EA6-DF929625EA0E}">
        <p15:presenceInfo xmlns:p15="http://schemas.microsoft.com/office/powerpoint/2012/main" userId="S::andrey.sharapov@mail.schwarz::3c9e2af9-d6e8-4d00-a8be-53a14ec010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1" autoAdjust="0"/>
    <p:restoredTop sz="91082" autoAdjust="0"/>
  </p:normalViewPr>
  <p:slideViewPr>
    <p:cSldViewPr snapToGrid="0" showGuides="1">
      <p:cViewPr varScale="1">
        <p:scale>
          <a:sx n="102" d="100"/>
          <a:sy n="102" d="100"/>
        </p:scale>
        <p:origin x="848" y="176"/>
      </p:cViewPr>
      <p:guideLst>
        <p:guide pos="7469"/>
        <p:guide pos="211"/>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FB090-D227-4AE3-8457-EA947E7D3013}" type="datetimeFigureOut">
              <a:rPr lang="de-DE" smtClean="0"/>
              <a:t>23.06.20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3142-2D1F-49AD-8143-39EEC2EFE255}" type="slidenum">
              <a:rPr lang="de-DE" smtClean="0"/>
              <a:t>‹Nr.›</a:t>
            </a:fld>
            <a:endParaRPr lang="de-DE"/>
          </a:p>
        </p:txBody>
      </p:sp>
    </p:spTree>
    <p:extLst>
      <p:ext uri="{BB962C8B-B14F-4D97-AF65-F5344CB8AC3E}">
        <p14:creationId xmlns:p14="http://schemas.microsoft.com/office/powerpoint/2010/main" val="109956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1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854960B8-AC67-479A-A2D5-801105C5EF17}" type="slidenum">
              <a:rPr lang="de-DE" smtClean="0">
                <a:solidFill>
                  <a:prstClr val="black"/>
                </a:solidFill>
              </a:rPr>
              <a:pPr/>
              <a:t>3</a:t>
            </a:fld>
            <a:endParaRPr lang="de-DE">
              <a:solidFill>
                <a:prstClr val="black"/>
              </a:solidFill>
            </a:endParaRPr>
          </a:p>
        </p:txBody>
      </p:sp>
    </p:spTree>
    <p:extLst>
      <p:ext uri="{BB962C8B-B14F-4D97-AF65-F5344CB8AC3E}">
        <p14:creationId xmlns:p14="http://schemas.microsoft.com/office/powerpoint/2010/main" val="116154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22</a:t>
            </a:fld>
            <a:endParaRPr lang="de-DE"/>
          </a:p>
        </p:txBody>
      </p:sp>
    </p:spTree>
    <p:extLst>
      <p:ext uri="{BB962C8B-B14F-4D97-AF65-F5344CB8AC3E}">
        <p14:creationId xmlns:p14="http://schemas.microsoft.com/office/powerpoint/2010/main" val="1012540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24</a:t>
            </a:fld>
            <a:endParaRPr lang="de-DE"/>
          </a:p>
        </p:txBody>
      </p:sp>
    </p:spTree>
    <p:extLst>
      <p:ext uri="{BB962C8B-B14F-4D97-AF65-F5344CB8AC3E}">
        <p14:creationId xmlns:p14="http://schemas.microsoft.com/office/powerpoint/2010/main" val="1289215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oleObject" Target="../embeddings/oleObject4.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33313F0D-3898-4B58-9D9D-EA5053120FF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15D1E3DA-A8B2-470A-A6A4-58C68C840DB2}"/>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F4FCBF2B-4040-4442-8F98-9B2B12CD8F27}"/>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B8B2E488-3AF0-47FE-BBFC-9FEB544708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29" name="Untertitel 2">
            <a:extLst>
              <a:ext uri="{FF2B5EF4-FFF2-40B4-BE49-F238E27FC236}">
                <a16:creationId xmlns:a16="http://schemas.microsoft.com/office/drawing/2014/main" id="{732CB4B1-9DC6-456F-87C3-6B645B629EF4}"/>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BFE0F8F-510D-45A1-A7ED-68F086227207}"/>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5E04E6CC-8C53-4BA0-81B3-5700B642F98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2772E6B9-5485-4F03-96E2-AA728ED67AF4}"/>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4E4E7E1D-3B99-4158-B04C-E44030A69B8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4" name="Picture 8">
                <a:extLst>
                  <a:ext uri="{FF2B5EF4-FFF2-40B4-BE49-F238E27FC236}">
                    <a16:creationId xmlns:a16="http://schemas.microsoft.com/office/drawing/2014/main" id="{6AE7F2C6-504E-4F83-A5D7-3C90D5BEE014}"/>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FA2BCD1A-B3F5-4400-9086-E3F75152212C}"/>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73AA787-AB0C-41BB-A405-4FE9178F5E13}"/>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9F50CBC7-30AA-4E19-AE85-92AE3EABD2D6}"/>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A79B1939-A629-4C39-84E0-B97479CCB856}"/>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18FF6D0D-1859-4614-92D3-4BD476FE5E2D}"/>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B0A9D13C-70FB-436D-BE9A-1765227D6CF9}"/>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E91F651B-F77A-4B96-9844-1278BD72457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FF3D189D-B540-4A5B-A264-DBA3AA3AA411}"/>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683906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A6422153-FBE6-41CB-BAEA-ECF37FC46E96}"/>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BA2BC7C8-E077-4DA7-8693-DF686348F15A}"/>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41674334-8F64-4E8A-ADF8-6C21F1B273E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9EEBF0C3-4BBB-4B0D-9FAD-344677E2453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261CAD9A-006B-4FDC-92EB-1ABB582FB8CB}"/>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5F455365-F586-465B-A2FE-2FBAB24A5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7F4927DC-2F0A-464F-8A1B-A36D0B55BBC0}"/>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4835340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BCA4032E-2D3D-4203-9EFB-5890D02D0362}"/>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28ACF759-CE29-41B4-A1C8-26EFD35D80A6}"/>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74F9C693-D37F-4708-9BFB-C1599ECE6E3A}"/>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C9F3C613-C5F4-42C7-91D1-401B74FA4973}"/>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7189610-D091-4AF0-9717-9DE30F05A56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16438BCB-AC13-4108-A650-D8726C0DC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D4EB9C0A-B785-432C-B470-53C29FBF0B51}"/>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84146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2F31C0D7-F6A2-4C97-8969-EA958F1A43F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9CE13657-2A90-4FAD-912D-0DA698B3A83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2028F784-F2FC-49AC-9586-24114452A322}"/>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0150BB11-180E-482D-BB51-257D42450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29" name="Untertitel 2">
            <a:extLst>
              <a:ext uri="{FF2B5EF4-FFF2-40B4-BE49-F238E27FC236}">
                <a16:creationId xmlns:a16="http://schemas.microsoft.com/office/drawing/2014/main" id="{40C95BFB-ED8D-41F8-8251-F02970A105EE}"/>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1CDC5B8-D3F0-45DE-AFA3-F515D3E8605E}"/>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D2AFED74-5034-4A1C-A085-CC0C1F92B1D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4B8CEEF6-821B-41A2-991F-67517846CBEE}"/>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ACD85732-0DB5-4572-9492-E4869CF4C56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4" name="Picture 8">
                <a:extLst>
                  <a:ext uri="{FF2B5EF4-FFF2-40B4-BE49-F238E27FC236}">
                    <a16:creationId xmlns:a16="http://schemas.microsoft.com/office/drawing/2014/main" id="{72AD5E4B-FA38-45A2-B249-F9E785DF9B15}"/>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6AD0C292-99C0-4290-A71E-0D5E08D0A5F0}"/>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7F17711A-68C0-4FFE-AB08-A6DC43A1C1A0}"/>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3B660ED0-EB29-4B8C-854E-0C664C03D382}"/>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3236B833-44AC-42ED-94F1-DF5DC6AA19B7}"/>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A2C6AD24-27B4-46CC-AF6C-B5098A354192}"/>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64AA6184-6E1B-48D9-ADF7-B4A515AD4C77}"/>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A3FEEE21-442D-43B4-98C3-60A70BFCC40F}"/>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81BFF525-A8FD-4DCA-9D1F-179E30061BA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5369455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0310886-C385-4E82-9AF5-42F7155B78F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06745E23-5375-4097-A53A-7280F1C4D712}"/>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C5E13430-603D-435A-88FB-8F8A8286E373}"/>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C9F5910C-A085-4AF0-A41F-1A82AA59F617}"/>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E4873520-F420-4C03-94BE-BF5CE301FE69}"/>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CB7D17AD-F3C2-48B2-A83C-A99DCC2C0FEA}"/>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8D0DDCBD-F8C5-4A0E-9971-D47F573B6490}"/>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DA84D182-3054-4BDA-85BB-8FD2BC4FB92C}"/>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4F363928-83BB-4CED-91ED-5118B584B245}"/>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78ACE63B-F788-436B-94C8-70ABA54034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0FDE9180-278D-468E-B9EE-8B710152D0C6}"/>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5CE100DC-0692-474C-BCB6-5652322EEE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0C8CAE56-9FCC-4DF6-B7D0-69D552D30D0E}"/>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5852750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63C1EAB9-02EF-42AF-81B7-A1503BC9FB95}"/>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A8EBDB08-6BAB-484F-9FDF-DC534DBAA9D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E041D1D4-5930-4C21-91A4-138974EB4A13}"/>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EBA347AE-A5D7-425F-A218-26DE5631EB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30" name="Gerade Verbindung 19">
            <a:extLst>
              <a:ext uri="{FF2B5EF4-FFF2-40B4-BE49-F238E27FC236}">
                <a16:creationId xmlns:a16="http://schemas.microsoft.com/office/drawing/2014/main" id="{32ED4F0B-D949-4B67-8E07-EECBCDAC2F58}"/>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99C8689F-8F92-4460-A0E3-99FB53927180}"/>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2E60EDBA-445D-43AD-8538-69A233A674DF}"/>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8AFA2B58-2A21-418A-A6F1-96BA1E348EB0}"/>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1BE9371B-0D37-4104-BFEF-A373E4E6D72C}"/>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C42AF0E-F8C7-4B65-8C03-E2265CB83ECD}"/>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05A1E6EE-B6C9-4849-9EC4-56000C4CFEF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59A3158-347C-46F3-9008-72BDFF415BAB}"/>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621E2087-9A12-44E0-8713-A8A8EC842147}"/>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03A7D29E-772A-40C7-85E6-D97692CC0B5C}"/>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27FC153D-7C49-4253-8997-DFFA13D898AB}"/>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40112017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464D60F5-2C68-4D87-A47F-9D62F367871D}"/>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49FC9E56-C7E4-45CF-82DC-11DB73E5CD95}"/>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8DBB1BB4-0B44-4A07-AC1E-B36D1714C80A}"/>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1F785FAB-0937-4229-B863-C10D6700DA4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105338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3FBCB49C-C135-4998-AB52-69B1C1675DC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4780720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5878520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ACD68AF5-4AEA-4CDE-88AE-F3BD6760E25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9D78455-D4B8-4F7F-BC4C-318ABB35F70D}"/>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1BFCF5EE-E398-4FF3-A8E8-58E0E8601240}"/>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64F3EB05-7F60-40AB-8753-A7138339008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8D256910-3B9F-4148-A119-EC15C99FC407}"/>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3670B543-38BB-4556-A40A-FE7ECD14C4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8">
                <a:extLst>
                  <a:ext uri="{FF2B5EF4-FFF2-40B4-BE49-F238E27FC236}">
                    <a16:creationId xmlns:a16="http://schemas.microsoft.com/office/drawing/2014/main" id="{BCA3271E-98EC-4CD4-8A7B-82B73ED0F2F9}"/>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664998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1245363C-FBDC-4306-A859-341D20852143}"/>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CA3D8DCD-A885-4A03-87CA-85785B9FE338}"/>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559EFEBC-5DA1-4341-A0AA-24CF3ECD8FD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C1A75BF5-0B3E-4494-8F32-33BD957DB3F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49806F85-D61B-4DCB-B0FA-8CC71856A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76EF7C53-6EF2-421E-84AE-D8570F2DCB3C}"/>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033129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29BED6D-0045-4A4A-A936-9245A04464B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5D3107A5-7A5C-4163-864D-5DB31F1569B6}"/>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18534A73-93FF-4A62-AE81-629BAC614FEE}"/>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BDE822FC-165C-4AD9-BB85-459CF6D004B4}"/>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A9DD74FE-5C0D-414C-A4FF-6EDBC859D111}"/>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17CDE90B-4683-411E-A0AB-9B8D93398982}"/>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EF164302-456E-4A54-A5C4-4C24B1CFF298}"/>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E9AF0664-832A-48E1-AC33-2C32457CDB94}"/>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82ACF49A-B437-43A4-BB63-905656270F0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578C3257-7555-4427-9DC2-1317733FBE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9D518642-0454-4DFE-84AB-1157373BE5BA}"/>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CD9CE625-362A-4729-A9EB-6B2D00764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F44C8C21-6E01-4743-B6FA-4E13264E6384}"/>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550600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1A2ECC78-DFCE-42FB-8E41-EF38D1F7F81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386F5CF-C6DE-4089-9492-D5DBD0A1521E}"/>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CB4EABF9-716D-4FAB-B1D8-ED89CA11CA48}"/>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AD3C02A6-080C-4006-8BDD-EFBFA83CE9A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F302F5D0-EC3D-4FD2-AECB-EDC806DDAA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7849938F-74BF-4D21-B3AA-73148D8DDF2B}"/>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ABADE445-8A33-4E8D-9CFF-BE6E284C7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72E831A9-9AC4-41CA-8CAA-0A48A8622CAC}"/>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742904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9B4C8592-33F4-402E-AD0C-92D0F2EFF173}"/>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2465277B-297D-4E50-B544-A0559C0C55B2}"/>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69912A40-5E1D-4469-8CAE-EFA390FFFC6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D8071B65-07F5-4B09-8BF6-7F2250AF20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E78604E9-2824-4DB9-BA71-A188B96E2AE7}"/>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460406B0-CA51-4C05-BB35-1BE734AA2A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F7CF1B86-AF57-47DC-91D9-6A34C903EA33}"/>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0810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8A40AAFB-5E57-4D99-A604-C1ECE2205FB4}"/>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6107178A-F844-4F13-81C5-C2BAE15642DE}"/>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3BC80781-7388-4F9B-87D4-D6A001EDAA0E}"/>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3DC921DD-C935-48E4-90A1-3AE2BA2A9746}"/>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72F07914-AC0A-4948-9FA9-BE7CE9775850}"/>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D4E4FCE4-F146-4CD2-8706-04AA5138B6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008FA32C-DA10-4D38-9486-F7E75E39F97A}"/>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2756951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237" name="think-cell Folie" r:id="rId5" imgW="245" imgH="245" progId="TCLayout.ActiveDocument.1">
                  <p:embed/>
                </p:oleObj>
              </mc:Choice>
              <mc:Fallback>
                <p:oleObj name="think-cell Folie" r:id="rId5" imgW="245" imgH="245" progId="TCLayout.ActiveDocument.1">
                  <p:embed/>
                  <p:pic>
                    <p:nvPicPr>
                      <p:cNvPr id="7" name="Object 6"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graphicFrame>
        <p:nvGraphicFramePr>
          <p:cNvPr id="40" name="Object 6" hidden="1">
            <a:extLst>
              <a:ext uri="{FF2B5EF4-FFF2-40B4-BE49-F238E27FC236}">
                <a16:creationId xmlns:a16="http://schemas.microsoft.com/office/drawing/2014/main" id="{773F7A5D-1147-425C-AA46-AF92BD82B9AF}"/>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238" name="think-cell Folie" r:id="rId7" imgW="245" imgH="245" progId="TCLayout.ActiveDocument.1">
                  <p:embed/>
                </p:oleObj>
              </mc:Choice>
              <mc:Fallback>
                <p:oleObj name="think-cell Folie" r:id="rId7" imgW="245" imgH="245" progId="TCLayout.ActiveDocument.1">
                  <p:embed/>
                  <p:pic>
                    <p:nvPicPr>
                      <p:cNvPr id="40" name="Object 6" hidden="1">
                        <a:extLst>
                          <a:ext uri="{FF2B5EF4-FFF2-40B4-BE49-F238E27FC236}">
                            <a16:creationId xmlns:a16="http://schemas.microsoft.com/office/drawing/2014/main" id="{773F7A5D-1147-425C-AA46-AF92BD82B9AF}"/>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41" name="Titel 2">
            <a:extLst>
              <a:ext uri="{FF2B5EF4-FFF2-40B4-BE49-F238E27FC236}">
                <a16:creationId xmlns:a16="http://schemas.microsoft.com/office/drawing/2014/main" id="{2FBEA302-8F4E-4182-996A-44C95ABF1078}"/>
              </a:ext>
            </a:extLst>
          </p:cNvPr>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42338489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261" name="think-cell Folie" r:id="rId5" imgW="360" imgH="360" progId="TCLayout.ActiveDocument.1">
                  <p:embed/>
                </p:oleObj>
              </mc:Choice>
              <mc:Fallback>
                <p:oleObj name="think-cell Folie" r:id="rId5" imgW="360" imgH="360" progId="TCLayout.ActiveDocument.1">
                  <p:embed/>
                  <p:pic>
                    <p:nvPicPr>
                      <p:cNvPr id="2" name="Objekt 1"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Mastertitelformat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graphicFrame>
        <p:nvGraphicFramePr>
          <p:cNvPr id="9" name="Objekt 8" hidden="1">
            <a:extLst>
              <a:ext uri="{FF2B5EF4-FFF2-40B4-BE49-F238E27FC236}">
                <a16:creationId xmlns:a16="http://schemas.microsoft.com/office/drawing/2014/main" id="{FE7CC625-C67F-4F1E-BA5B-3EEAF5C25E24}"/>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262" name="think-cell Folie" r:id="rId7" imgW="360" imgH="360" progId="TCLayout.ActiveDocument.1">
                  <p:embed/>
                </p:oleObj>
              </mc:Choice>
              <mc:Fallback>
                <p:oleObj name="think-cell Folie" r:id="rId7" imgW="360" imgH="360" progId="TCLayout.ActiveDocument.1">
                  <p:embed/>
                  <p:pic>
                    <p:nvPicPr>
                      <p:cNvPr id="9" name="Objekt 8" hidden="1">
                        <a:extLst>
                          <a:ext uri="{FF2B5EF4-FFF2-40B4-BE49-F238E27FC236}">
                            <a16:creationId xmlns:a16="http://schemas.microsoft.com/office/drawing/2014/main" id="{FE7CC625-C67F-4F1E-BA5B-3EEAF5C25E24}"/>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Tree>
    <p:extLst>
      <p:ext uri="{BB962C8B-B14F-4D97-AF65-F5344CB8AC3E}">
        <p14:creationId xmlns:p14="http://schemas.microsoft.com/office/powerpoint/2010/main" val="38169108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53644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6546761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2289081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237576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246001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F1823CE6-FC2B-4649-8506-7926D94F2071}"/>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F7444B87-7DE9-48DA-92D9-F775D65173CA}"/>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5D5099CE-4692-40DE-B7DE-400C9932656D}"/>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AA3E25A2-AB5F-4B1A-B983-961366EB45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30" name="Gerade Verbindung 19">
            <a:extLst>
              <a:ext uri="{FF2B5EF4-FFF2-40B4-BE49-F238E27FC236}">
                <a16:creationId xmlns:a16="http://schemas.microsoft.com/office/drawing/2014/main" id="{8A85EB35-8257-4669-B36D-90CDED75F3A6}"/>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029CA1A3-AB3C-494A-AA0D-F6A54B80FC42}"/>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3F33F22C-E215-4E25-82FF-0D0F43CD75A6}"/>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5B77FE19-B234-45C5-BE31-2C2E3D9F3D8D}"/>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00C2A448-7DF4-45FE-84FF-FBAF99E340AF}"/>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5EB61C0C-9628-4A8B-A553-F6C9F66C3CC9}"/>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4767581D-69F6-41DC-8ED7-8075EED7EAAB}"/>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B015C30-8547-470A-84EF-911B14B6321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871F896F-1EA0-43D2-9090-0AA7D0781342}"/>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C763E7E9-E3B0-4293-A5B3-9E601F03CEC2}"/>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CC73C873-1D57-42CA-BE96-72616C2FA637}"/>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19954293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7262767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01902072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63685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512183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89613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userDrawn="1">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8" name="Gruppieren 7"/>
          <p:cNvGrpSpPr/>
          <p:nvPr userDrawn="1"/>
        </p:nvGrpSpPr>
        <p:grpSpPr bwMode="gray">
          <a:xfrm>
            <a:off x="-3090143" y="0"/>
            <a:ext cx="2694627" cy="2907880"/>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28542448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250844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3101421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40059974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33738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D0AAACCA-6C8A-488D-9C17-55D2ED66AC5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1AA6E9F9-64B6-4ECF-A8D4-BFFF2E553509}"/>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C264DCDD-57F2-4DBE-AE89-86EA5C685575}"/>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6935D968-A756-4F9E-B390-58F0EB3D8EC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5740214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18098808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6882250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5597329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595889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0643613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063865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1628" name="think-cell Folie" r:id="rId4" imgW="245" imgH="245" progId="TCLayout.ActiveDocument.1">
                  <p:embed/>
                </p:oleObj>
              </mc:Choice>
              <mc:Fallback>
                <p:oleObj name="think-cell Folie" r:id="rId4" imgW="245" imgH="245" progId="TCLayout.ActiveDocument.1">
                  <p:embed/>
                  <p:pic>
                    <p:nvPicPr>
                      <p:cNvPr id="7" name="Object 6"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367007252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2652" name="think-cell Folie" r:id="rId4" imgW="360" imgH="360" progId="TCLayout.ActiveDocument.1">
                  <p:embed/>
                </p:oleObj>
              </mc:Choice>
              <mc:Fallback>
                <p:oleObj name="think-cell Folie" r:id="rId4" imgW="360" imgH="360" progId="TCLayout.ActiveDocument.1">
                  <p:embed/>
                  <p:pic>
                    <p:nvPicPr>
                      <p:cNvPr id="2" name="Objekt 1"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Titelmasterformat durch Klicken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spTree>
    <p:extLst>
      <p:ext uri="{BB962C8B-B14F-4D97-AF65-F5344CB8AC3E}">
        <p14:creationId xmlns:p14="http://schemas.microsoft.com/office/powerpoint/2010/main" val="1905267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17257251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13757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77C42AB8-5AB1-4B43-8501-19CEA6E67AAF}"/>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33508278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spTree>
    <p:extLst>
      <p:ext uri="{BB962C8B-B14F-4D97-AF65-F5344CB8AC3E}">
        <p14:creationId xmlns:p14="http://schemas.microsoft.com/office/powerpoint/2010/main" val="5514939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79192943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1716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9820" name="think-cell Folie" r:id="rId4" imgW="663" imgH="664" progId="TCLayout.ActiveDocument.1">
                  <p:embed/>
                </p:oleObj>
              </mc:Choice>
              <mc:Fallback>
                <p:oleObj name="think-cell Folie" r:id="rId4" imgW="663" imgH="664" progId="TCLayout.ActiveDocument.1">
                  <p:embed/>
                  <p:pic>
                    <p:nvPicPr>
                      <p:cNvPr id="4" name="Objekt 3" hidden="1"/>
                      <p:cNvPicPr/>
                      <p:nvPr/>
                    </p:nvPicPr>
                    <p:blipFill>
                      <a:blip r:embed="rId5"/>
                      <a:stretch>
                        <a:fillRect/>
                      </a:stretch>
                    </p:blipFill>
                    <p:spPr>
                      <a:xfrm>
                        <a:off x="1589"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5156102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8074827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347095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490426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7928291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5091224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6856997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0DD12E6F-7133-497A-923B-9A2522C4419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C54EF2DB-7733-40CB-A28D-BED51FA9B8F7}"/>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605E751B-53D1-4531-8986-C0E98D607D39}"/>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A866B8D3-19AD-4423-B32B-0C748439B3D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A3786ED3-8003-4473-81AA-52FF3A2938DB}"/>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EFE1EF63-B9B9-4111-849E-8DE5D5E8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8">
                <a:extLst>
                  <a:ext uri="{FF2B5EF4-FFF2-40B4-BE49-F238E27FC236}">
                    <a16:creationId xmlns:a16="http://schemas.microsoft.com/office/drawing/2014/main" id="{0EF24199-CB7A-473D-911C-05CB5F7026D2}"/>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360487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5C5ED453-B7A4-440A-9945-6C4D7695DA28}"/>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1AC0FA39-1E74-46D3-AB89-5037FA1FA6B4}"/>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8941A635-86A8-4C5F-93D0-BF5FAE44589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05D0777-6956-49B8-A06B-74EEAF19F5ED}"/>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2B054983-5CBB-46D2-BF23-4057CBAB46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A0717CD2-296C-48CF-8ACF-DB71151371EF}"/>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64049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D7007E6A-B6E9-4493-92A7-A9BCBAB06A7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55EFD54A-1A03-48FE-BFB9-871F0F671B88}"/>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D4EA9E8F-8C30-45CF-8E0D-D6CBF262A2CE}"/>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57DC02C9-B32C-4797-9343-3D835696BE19}"/>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EEA944A1-707D-40D2-B3F5-A6062C60645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5BBC21B4-2A29-467A-8FC5-903A3B152C03}"/>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2005E64C-9093-415D-9DC8-3F633CE72D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25E7CE7F-E5A4-4BC1-974B-B554DA0AD6D1}"/>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40288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vmlDrawing" Target="../drawings/vmlDrawing5.v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2.xml"/><Relationship Id="rId2" Type="http://schemas.openxmlformats.org/officeDocument/2006/relationships/slideLayout" Target="../slideLayouts/slideLayout49.xml"/><Relationship Id="rId16" Type="http://schemas.openxmlformats.org/officeDocument/2006/relationships/image" Target="../media/image12.emf"/><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oleObject" Target="../embeddings/oleObject7.bin"/><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416620531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662" r:id="rId25"/>
    <p:sldLayoutId id="2147483663" r:id="rId26"/>
    <p:sldLayoutId id="2147483664" r:id="rId27"/>
    <p:sldLayoutId id="2147483665" r:id="rId28"/>
    <p:sldLayoutId id="2147483666" r:id="rId29"/>
    <p:sldLayoutId id="2147483667" r:id="rId30"/>
    <p:sldLayoutId id="2147483668" r:id="rId31"/>
    <p:sldLayoutId id="2147483669" r:id="rId32"/>
    <p:sldLayoutId id="2147483670" r:id="rId33"/>
    <p:sldLayoutId id="2147483671" r:id="rId34"/>
    <p:sldLayoutId id="2147483672" r:id="rId35"/>
    <p:sldLayoutId id="2147483673" r:id="rId36"/>
    <p:sldLayoutId id="2147483674" r:id="rId37"/>
    <p:sldLayoutId id="2147483675" r:id="rId38"/>
    <p:sldLayoutId id="2147483676" r:id="rId39"/>
    <p:sldLayoutId id="2147483677" r:id="rId40"/>
    <p:sldLayoutId id="2147483678" r:id="rId41"/>
    <p:sldLayoutId id="2147483679" r:id="rId42"/>
    <p:sldLayoutId id="2147483680" r:id="rId43"/>
    <p:sldLayoutId id="2147483681" r:id="rId44"/>
    <p:sldLayoutId id="2147483682" r:id="rId45"/>
    <p:sldLayoutId id="2147483683" r:id="rId46"/>
    <p:sldLayoutId id="2147483684" r:id="rId47"/>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4"/>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3676" name="think-cell Folie" r:id="rId15" imgW="663" imgH="664" progId="TCLayout.ActiveDocument.1">
                  <p:embed/>
                </p:oleObj>
              </mc:Choice>
              <mc:Fallback>
                <p:oleObj name="think-cell Folie" r:id="rId15" imgW="663" imgH="664" progId="TCLayout.ActiveDocument.1">
                  <p:embed/>
                  <p:pic>
                    <p:nvPicPr>
                      <p:cNvPr id="7" name="Objekt 6" hidden="1"/>
                      <p:cNvPicPr/>
                      <p:nvPr/>
                    </p:nvPicPr>
                    <p:blipFill>
                      <a:blip r:embed="rId16"/>
                      <a:stretch>
                        <a:fillRect/>
                      </a:stretch>
                    </p:blipFill>
                    <p:spPr>
                      <a:xfrm>
                        <a:off x="1589"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311869376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pypi.org/project/ruleset/" TargetMode="External"/><Relationship Id="rId13" Type="http://schemas.openxmlformats.org/officeDocument/2006/relationships/hyperlink" Target="https://github.com/kliegr/QCBA" TargetMode="External"/><Relationship Id="rId3" Type="http://schemas.openxmlformats.org/officeDocument/2006/relationships/hyperlink" Target="https://github.com/nlarusstone/corels" TargetMode="External"/><Relationship Id="rId7" Type="http://schemas.openxmlformats.org/officeDocument/2006/relationships/hyperlink" Target="https://github.com/zli37/bayesianRuleSet" TargetMode="External"/><Relationship Id="rId12" Type="http://schemas.openxmlformats.org/officeDocument/2006/relationships/hyperlink" Target="https://github.com/meelgroup/mlic" TargetMode="External"/><Relationship Id="rId2" Type="http://schemas.openxmlformats.org/officeDocument/2006/relationships/hyperlink" Target="https://github.com/SeydaErtekin/ORL" TargetMode="External"/><Relationship Id="rId1" Type="http://schemas.openxmlformats.org/officeDocument/2006/relationships/slideLayout" Target="../slideLayouts/slideLayout6.xml"/><Relationship Id="rId6" Type="http://schemas.openxmlformats.org/officeDocument/2006/relationships/hyperlink" Target="https://github.com/wangtongada/BOA" TargetMode="External"/><Relationship Id="rId11" Type="http://schemas.openxmlformats.org/officeDocument/2006/relationships/hyperlink" Target="https://github.com/wangtongada/MRS" TargetMode="External"/><Relationship Id="rId5" Type="http://schemas.openxmlformats.org/officeDocument/2006/relationships/hyperlink" Target="https://github.com/cfchen-duke/FRLOptimization" TargetMode="External"/><Relationship Id="rId10" Type="http://schemas.openxmlformats.org/officeDocument/2006/relationships/hyperlink" Target="https://github.com/jirifilip/pyIDS" TargetMode="External"/><Relationship Id="rId4" Type="http://schemas.openxmlformats.org/officeDocument/2006/relationships/hyperlink" Target="https://github.com/Hongyuy/sbrlmod" TargetMode="External"/><Relationship Id="rId9" Type="http://schemas.openxmlformats.org/officeDocument/2006/relationships/hyperlink" Target="https://github.com/lvhimabindu/interpretable_decision_sets" TargetMode="External"/><Relationship Id="rId14" Type="http://schemas.openxmlformats.org/officeDocument/2006/relationships/hyperlink" Target="https://github.com/kliegr/arcBench"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uber/manifold" TargetMode="External"/><Relationship Id="rId13" Type="http://schemas.openxmlformats.org/officeDocument/2006/relationships/hyperlink" Target="https://cran.r-project.org/web/packages/iml/index.html" TargetMode="External"/><Relationship Id="rId3" Type="http://schemas.openxmlformats.org/officeDocument/2006/relationships/hyperlink" Target="https://github.com/sato9hara/defragTrees" TargetMode="External"/><Relationship Id="rId7" Type="http://schemas.openxmlformats.org/officeDocument/2006/relationships/hyperlink" Target="https://github.com/rulematrix/rule-matrix-py" TargetMode="External"/><Relationship Id="rId12" Type="http://schemas.openxmlformats.org/officeDocument/2006/relationships/hyperlink" Target="https://github.com/oracle/Skater" TargetMode="External"/><Relationship Id="rId2" Type="http://schemas.openxmlformats.org/officeDocument/2006/relationships/hyperlink" Target="https://github.com/IBCNServices/GENESIM" TargetMode="External"/><Relationship Id="rId1" Type="http://schemas.openxmlformats.org/officeDocument/2006/relationships/slideLayout" Target="../slideLayouts/slideLayout6.xml"/><Relationship Id="rId6" Type="http://schemas.openxmlformats.org/officeDocument/2006/relationships/hyperlink" Target="https://gitlab.com/safrandrti/sirus" TargetMode="External"/><Relationship Id="rId11" Type="http://schemas.openxmlformats.org/officeDocument/2006/relationships/hyperlink" Target="https://github.com/yosinski/deep-visualization-toolbox" TargetMode="External"/><Relationship Id="rId5" Type="http://schemas.openxmlformats.org/officeDocument/2006/relationships/hyperlink" Target="https://github.com/timdavidlee/DistillingTree" TargetMode="External"/><Relationship Id="rId10" Type="http://schemas.openxmlformats.org/officeDocument/2006/relationships/hyperlink" Target="https://github.com/nyuvis/explanation_explorer" TargetMode="External"/><Relationship Id="rId4" Type="http://schemas.openxmlformats.org/officeDocument/2006/relationships/hyperlink" Target="https://github.com/andosa/treeinterpreter" TargetMode="External"/><Relationship Id="rId9" Type="http://schemas.openxmlformats.org/officeDocument/2006/relationships/hyperlink" Target="https://pair-code.github.io/what-if-tool/" TargetMode="External"/><Relationship Id="rId14" Type="http://schemas.openxmlformats.org/officeDocument/2006/relationships/hyperlink" Target="https://github.com/aaronjfisher/mcr"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IBM/AIX360" TargetMode="External"/><Relationship Id="rId13" Type="http://schemas.openxmlformats.org/officeDocument/2006/relationships/hyperlink" Target="https://github.com/ClearExplanationsAI/CLEAR" TargetMode="External"/><Relationship Id="rId18" Type="http://schemas.openxmlformats.org/officeDocument/2006/relationships/hyperlink" Target="https://github.com/kohpangwei/influence-release" TargetMode="External"/><Relationship Id="rId3" Type="http://schemas.openxmlformats.org/officeDocument/2006/relationships/hyperlink" Target="https://github.com/slundberg/shap" TargetMode="External"/><Relationship Id="rId7" Type="http://schemas.openxmlformats.org/officeDocument/2006/relationships/hyperlink" Target="https://docs.seldon.io/projects/alibi/en/stable/" TargetMode="External"/><Relationship Id="rId12" Type="http://schemas.openxmlformats.org/officeDocument/2006/relationships/hyperlink" Target="https://docs.seldon.io/projects/alibi" TargetMode="External"/><Relationship Id="rId17" Type="http://schemas.openxmlformats.org/officeDocument/2006/relationships/hyperlink" Target="https://github.com/MarcelRobeer/ContrastiveExplanation" TargetMode="External"/><Relationship Id="rId2" Type="http://schemas.openxmlformats.org/officeDocument/2006/relationships/hyperlink" Target="https://github.com/marcotcr/lime" TargetMode="External"/><Relationship Id="rId16" Type="http://schemas.openxmlformats.org/officeDocument/2006/relationships/hyperlink" Target="https://docs.seldon.io/projects/alibi/" TargetMode="External"/><Relationship Id="rId1" Type="http://schemas.openxmlformats.org/officeDocument/2006/relationships/slideLayout" Target="../slideLayouts/slideLayout6.xml"/><Relationship Id="rId6" Type="http://schemas.openxmlformats.org/officeDocument/2006/relationships/hyperlink" Target="https://github.com/GDPlumb/MAPLE" TargetMode="External"/><Relationship Id="rId11" Type="http://schemas.openxmlformats.org/officeDocument/2006/relationships/hyperlink" Target="https://ceml.readthedocs.io/en/latest/" TargetMode="External"/><Relationship Id="rId5" Type="http://schemas.openxmlformats.org/officeDocument/2006/relationships/hyperlink" Target="https://github.com/AppliedDataSciencePartners/xgboostExplainer" TargetMode="External"/><Relationship Id="rId15" Type="http://schemas.openxmlformats.org/officeDocument/2006/relationships/hyperlink" Target="https://github.com/amirhk/mace" TargetMode="External"/><Relationship Id="rId10" Type="http://schemas.openxmlformats.org/officeDocument/2006/relationships/hyperlink" Target="https://github.com/riccotti/LORE" TargetMode="External"/><Relationship Id="rId4" Type="http://schemas.openxmlformats.org/officeDocument/2006/relationships/hyperlink" Target="https://github.com/marcotcr/anchor" TargetMode="External"/><Relationship Id="rId9" Type="http://schemas.openxmlformats.org/officeDocument/2006/relationships/hyperlink" Target="https://secml.gitlab.io/" TargetMode="External"/><Relationship Id="rId14" Type="http://schemas.openxmlformats.org/officeDocument/2006/relationships/hyperlink" Target="https://github.com/MartinPawel/c-chvae/"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www.heatmapping.org/tutorial/" TargetMode="External"/><Relationship Id="rId13" Type="http://schemas.openxmlformats.org/officeDocument/2006/relationships/hyperlink" Target="https://github.com/allenai/allennlp/tree/master/allennlp/interpret" TargetMode="External"/><Relationship Id="rId3" Type="http://schemas.openxmlformats.org/officeDocument/2006/relationships/hyperlink" Target="https://github.com/marcoancona/DeepExplain" TargetMode="External"/><Relationship Id="rId7" Type="http://schemas.openxmlformats.org/officeDocument/2006/relationships/hyperlink" Target="https://github.com/tensorflow/tcav/" TargetMode="External"/><Relationship Id="rId12" Type="http://schemas.openxmlformats.org/officeDocument/2006/relationships/hyperlink" Target="https://github.com/amaiya/ktrain" TargetMode="External"/><Relationship Id="rId2" Type="http://schemas.openxmlformats.org/officeDocument/2006/relationships/hyperlink" Target="https://github.com/datamllab/xdeep" TargetMode="External"/><Relationship Id="rId1" Type="http://schemas.openxmlformats.org/officeDocument/2006/relationships/slideLayout" Target="../slideLayouts/slideLayout6.xml"/><Relationship Id="rId6" Type="http://schemas.openxmlformats.org/officeDocument/2006/relationships/hyperlink" Target="https://github.com/DanishShah/DeepDiagnosis" TargetMode="External"/><Relationship Id="rId11" Type="http://schemas.openxmlformats.org/officeDocument/2006/relationships/hyperlink" Target="https://github.com/fursovia/tcav_nlp" TargetMode="External"/><Relationship Id="rId5" Type="http://schemas.openxmlformats.org/officeDocument/2006/relationships/hyperlink" Target="https://github.com/darkonhub/darkon" TargetMode="External"/><Relationship Id="rId10" Type="http://schemas.openxmlformats.org/officeDocument/2006/relationships/hyperlink" Target="https://captum.ai/" TargetMode="External"/><Relationship Id="rId4" Type="http://schemas.openxmlformats.org/officeDocument/2006/relationships/hyperlink" Target="https://github.com/albermax/innvestigate" TargetMode="External"/><Relationship Id="rId9" Type="http://schemas.openxmlformats.org/officeDocument/2006/relationships/hyperlink" Target="http://exbert.net/" TargetMode="External"/><Relationship Id="rId14" Type="http://schemas.openxmlformats.org/officeDocument/2006/relationships/hyperlink" Target="https://github.com/ArrasL/LRP_for_LSTM"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github.com/andreysharapov/xaience" TargetMode="External"/><Relationship Id="rId7" Type="http://schemas.openxmlformats.org/officeDocument/2006/relationships/image" Target="../media/image76.png"/><Relationship Id="rId2" Type="http://schemas.openxmlformats.org/officeDocument/2006/relationships/hyperlink" Target="https://www.linkedin.com/groups/8672810/" TargetMode="Externa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hyperlink" Target="https://www.aiethicist.org/" TargetMode="External"/><Relationship Id="rId4" Type="http://schemas.openxmlformats.org/officeDocument/2006/relationships/hyperlink" Target="https://www.xaience.eu/"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arxiv.org/abs/1711.00399" TargetMode="External"/><Relationship Id="rId3" Type="http://schemas.openxmlformats.org/officeDocument/2006/relationships/hyperlink" Target="https://arxiv.org/abs/1705.07874" TargetMode="External"/><Relationship Id="rId7" Type="http://schemas.openxmlformats.org/officeDocument/2006/relationships/hyperlink" Target="https://homes.cs.washington.edu/~marcotcr/aaai18.pdf" TargetMode="External"/><Relationship Id="rId2" Type="http://schemas.openxmlformats.org/officeDocument/2006/relationships/hyperlink" Target="https://homes.cs.washington.edu/~marcotcr/blog/lime/" TargetMode="External"/><Relationship Id="rId1" Type="http://schemas.openxmlformats.org/officeDocument/2006/relationships/slideLayout" Target="../slideLayouts/slideLayout6.xml"/><Relationship Id="rId6" Type="http://schemas.openxmlformats.org/officeDocument/2006/relationships/hyperlink" Target="https://arxiv.org/abs/1805.10820" TargetMode="External"/><Relationship Id="rId11" Type="http://schemas.openxmlformats.org/officeDocument/2006/relationships/hyperlink" Target="https://arxiv.org/abs/1703.04730" TargetMode="External"/><Relationship Id="rId5" Type="http://schemas.openxmlformats.org/officeDocument/2006/relationships/hyperlink" Target="https://blog.ml.cmu.edu/2019/07/13/towards-interpretable-tree-ensembles/" TargetMode="External"/><Relationship Id="rId10" Type="http://schemas.openxmlformats.org/officeDocument/2006/relationships/hyperlink" Target="https://arxiv.org/abs/1802.07623" TargetMode="External"/><Relationship Id="rId4" Type="http://schemas.openxmlformats.org/officeDocument/2006/relationships/hyperlink" Target="https://arxiv.org/abs/2004.00668" TargetMode="External"/><Relationship Id="rId9" Type="http://schemas.openxmlformats.org/officeDocument/2006/relationships/hyperlink" Target="http://arxiv.org/abs/1806.0747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jp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47907" y="3333569"/>
            <a:ext cx="10121660" cy="2299114"/>
          </a:xfrm>
        </p:spPr>
        <p:txBody>
          <a:bodyPr/>
          <a:lstStyle/>
          <a:p>
            <a:pPr fontAlgn="base"/>
            <a:r>
              <a:rPr lang="en-US" dirty="0"/>
              <a:t>Explainable AI </a:t>
            </a:r>
            <a:r>
              <a:rPr lang="en-US"/>
              <a:t>in retail</a:t>
            </a:r>
            <a:endParaRPr lang="en-US" dirty="0"/>
          </a:p>
        </p:txBody>
      </p:sp>
    </p:spTree>
    <p:extLst>
      <p:ext uri="{BB962C8B-B14F-4D97-AF65-F5344CB8AC3E}">
        <p14:creationId xmlns:p14="http://schemas.microsoft.com/office/powerpoint/2010/main" val="27285760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0FEB16-B35E-5146-BC26-65B0CA85206C}"/>
              </a:ext>
            </a:extLst>
          </p:cNvPr>
          <p:cNvSpPr>
            <a:spLocks noGrp="1"/>
          </p:cNvSpPr>
          <p:nvPr>
            <p:ph type="title"/>
          </p:nvPr>
        </p:nvSpPr>
        <p:spPr/>
        <p:txBody>
          <a:bodyPr/>
          <a:lstStyle/>
          <a:p>
            <a:r>
              <a:rPr lang="de-DE" dirty="0"/>
              <a:t>Commercial </a:t>
            </a:r>
            <a:r>
              <a:rPr lang="de-DE" dirty="0" err="1"/>
              <a:t>products</a:t>
            </a:r>
            <a:endParaRPr lang="de-DE" dirty="0"/>
          </a:p>
        </p:txBody>
      </p:sp>
      <p:sp>
        <p:nvSpPr>
          <p:cNvPr id="3" name="Untertitel 2">
            <a:extLst>
              <a:ext uri="{FF2B5EF4-FFF2-40B4-BE49-F238E27FC236}">
                <a16:creationId xmlns:a16="http://schemas.microsoft.com/office/drawing/2014/main" id="{F05EEC28-C79D-BC48-AC50-C78AB976C2E1}"/>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BE22BA87-BA6D-BC47-BEFC-C9DAE3C0870F}"/>
              </a:ext>
            </a:extLst>
          </p:cNvPr>
          <p:cNvSpPr>
            <a:spLocks noGrp="1"/>
          </p:cNvSpPr>
          <p:nvPr>
            <p:ph type="sldNum" sz="quarter" idx="12"/>
          </p:nvPr>
        </p:nvSpPr>
        <p:spPr/>
        <p:txBody>
          <a:bodyPr/>
          <a:lstStyle/>
          <a:p>
            <a:fld id="{0C7C1E0B-BD27-42F8-BC6B-2F0636970842}" type="slidenum">
              <a:rPr lang="de-DE" smtClean="0">
                <a:solidFill>
                  <a:srgbClr val="791F82"/>
                </a:solidFill>
              </a:rPr>
              <a:pPr/>
              <a:t>10</a:t>
            </a:fld>
            <a:endParaRPr lang="de-DE" dirty="0">
              <a:solidFill>
                <a:srgbClr val="791F82"/>
              </a:solidFill>
            </a:endParaRPr>
          </a:p>
        </p:txBody>
      </p:sp>
      <p:pic>
        <p:nvPicPr>
          <p:cNvPr id="13" name="Grafik 12">
            <a:extLst>
              <a:ext uri="{FF2B5EF4-FFF2-40B4-BE49-F238E27FC236}">
                <a16:creationId xmlns:a16="http://schemas.microsoft.com/office/drawing/2014/main" id="{DA452579-2E57-CC48-83BC-E9DF1BEBA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1" y="1440461"/>
            <a:ext cx="3512338" cy="426563"/>
          </a:xfrm>
          <a:prstGeom prst="rect">
            <a:avLst/>
          </a:prstGeom>
        </p:spPr>
      </p:pic>
      <p:pic>
        <p:nvPicPr>
          <p:cNvPr id="15" name="Grafik 14">
            <a:extLst>
              <a:ext uri="{FF2B5EF4-FFF2-40B4-BE49-F238E27FC236}">
                <a16:creationId xmlns:a16="http://schemas.microsoft.com/office/drawing/2014/main" id="{EED00303-482F-D940-B0FD-81BCB298F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99" y="2052392"/>
            <a:ext cx="1920608" cy="671363"/>
          </a:xfrm>
          <a:prstGeom prst="rect">
            <a:avLst/>
          </a:prstGeom>
        </p:spPr>
      </p:pic>
      <p:pic>
        <p:nvPicPr>
          <p:cNvPr id="17" name="Grafik 16" descr="Ein Bild, das Ball, Mann, Spieler, Zeichnung enthält.&#10;&#10;Automatisch generierte Beschreibung">
            <a:extLst>
              <a:ext uri="{FF2B5EF4-FFF2-40B4-BE49-F238E27FC236}">
                <a16:creationId xmlns:a16="http://schemas.microsoft.com/office/drawing/2014/main" id="{0F17369F-DB61-F941-BC11-0AB3EF5C5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02" y="2922693"/>
            <a:ext cx="1439427" cy="867600"/>
          </a:xfrm>
          <a:prstGeom prst="rect">
            <a:avLst/>
          </a:prstGeom>
        </p:spPr>
      </p:pic>
      <p:pic>
        <p:nvPicPr>
          <p:cNvPr id="19" name="Grafik 18" descr="Ein Bild, das Zeichnung enthält.&#10;&#10;Automatisch generierte Beschreibung">
            <a:extLst>
              <a:ext uri="{FF2B5EF4-FFF2-40B4-BE49-F238E27FC236}">
                <a16:creationId xmlns:a16="http://schemas.microsoft.com/office/drawing/2014/main" id="{1A2A3707-CE65-A243-A75E-FDF60A95F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7201" y="1312425"/>
            <a:ext cx="1854200" cy="723900"/>
          </a:xfrm>
          <a:prstGeom prst="rect">
            <a:avLst/>
          </a:prstGeom>
        </p:spPr>
      </p:pic>
      <p:pic>
        <p:nvPicPr>
          <p:cNvPr id="21" name="Grafik 20" descr="Ein Bild, das Zeichnung enthält.&#10;&#10;Automatisch generierte Beschreibung">
            <a:extLst>
              <a:ext uri="{FF2B5EF4-FFF2-40B4-BE49-F238E27FC236}">
                <a16:creationId xmlns:a16="http://schemas.microsoft.com/office/drawing/2014/main" id="{6B1F19C1-100B-A846-AA35-22BFB48A3E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702" y="4101218"/>
            <a:ext cx="1441657" cy="530158"/>
          </a:xfrm>
          <a:prstGeom prst="rect">
            <a:avLst/>
          </a:prstGeom>
        </p:spPr>
      </p:pic>
      <p:pic>
        <p:nvPicPr>
          <p:cNvPr id="23" name="Grafik 22">
            <a:extLst>
              <a:ext uri="{FF2B5EF4-FFF2-40B4-BE49-F238E27FC236}">
                <a16:creationId xmlns:a16="http://schemas.microsoft.com/office/drawing/2014/main" id="{634C0C8E-0FCF-E34B-8505-4C2354DCD9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227" y="4901930"/>
            <a:ext cx="1028700" cy="584200"/>
          </a:xfrm>
          <a:prstGeom prst="rect">
            <a:avLst/>
          </a:prstGeom>
        </p:spPr>
      </p:pic>
      <p:pic>
        <p:nvPicPr>
          <p:cNvPr id="25" name="Grafik 24" descr="Ein Bild, das Schild, Zeichnung, Essen enthält.&#10;&#10;Automatisch generierte Beschreibung">
            <a:extLst>
              <a:ext uri="{FF2B5EF4-FFF2-40B4-BE49-F238E27FC236}">
                <a16:creationId xmlns:a16="http://schemas.microsoft.com/office/drawing/2014/main" id="{E0058756-B600-8C41-82BC-9A3830B9D7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778" y="5081650"/>
            <a:ext cx="1996384" cy="751885"/>
          </a:xfrm>
          <a:prstGeom prst="rect">
            <a:avLst/>
          </a:prstGeom>
        </p:spPr>
      </p:pic>
      <p:pic>
        <p:nvPicPr>
          <p:cNvPr id="27" name="Grafik 26">
            <a:extLst>
              <a:ext uri="{FF2B5EF4-FFF2-40B4-BE49-F238E27FC236}">
                <a16:creationId xmlns:a16="http://schemas.microsoft.com/office/drawing/2014/main" id="{01863B7F-021C-4E45-91F4-25263DFA29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0701" y="3462840"/>
            <a:ext cx="1790700" cy="749300"/>
          </a:xfrm>
          <a:prstGeom prst="rect">
            <a:avLst/>
          </a:prstGeom>
        </p:spPr>
      </p:pic>
      <p:pic>
        <p:nvPicPr>
          <p:cNvPr id="29" name="Grafik 28" descr="Ein Bild, das Zeichnung enthält.&#10;&#10;Automatisch generierte Beschreibung">
            <a:extLst>
              <a:ext uri="{FF2B5EF4-FFF2-40B4-BE49-F238E27FC236}">
                <a16:creationId xmlns:a16="http://schemas.microsoft.com/office/drawing/2014/main" id="{5DA4C237-B69C-AD42-8B5B-2C8DFC2BCA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4502" y="1376196"/>
            <a:ext cx="1988265" cy="761463"/>
          </a:xfrm>
          <a:prstGeom prst="rect">
            <a:avLst/>
          </a:prstGeom>
        </p:spPr>
      </p:pic>
      <p:pic>
        <p:nvPicPr>
          <p:cNvPr id="31" name="Grafik 30" descr="Ein Bild, das draußen, Schild, Front, sitzend enthält.&#10;&#10;Automatisch generierte Beschreibung">
            <a:extLst>
              <a:ext uri="{FF2B5EF4-FFF2-40B4-BE49-F238E27FC236}">
                <a16:creationId xmlns:a16="http://schemas.microsoft.com/office/drawing/2014/main" id="{ABF2F516-68AB-8149-898D-5DAFC3C0AE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0596" y="2018731"/>
            <a:ext cx="2108200" cy="762000"/>
          </a:xfrm>
          <a:prstGeom prst="rect">
            <a:avLst/>
          </a:prstGeom>
        </p:spPr>
      </p:pic>
      <p:pic>
        <p:nvPicPr>
          <p:cNvPr id="33" name="Grafik 32" descr="Ein Bild, das Objekt, Uhr enthält.&#10;&#10;Automatisch generierte Beschreibung">
            <a:extLst>
              <a:ext uri="{FF2B5EF4-FFF2-40B4-BE49-F238E27FC236}">
                <a16:creationId xmlns:a16="http://schemas.microsoft.com/office/drawing/2014/main" id="{DFA188F6-F68B-174F-9D34-B3D5F2DEE3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25362" y="2892328"/>
            <a:ext cx="1955800" cy="482372"/>
          </a:xfrm>
          <a:prstGeom prst="rect">
            <a:avLst/>
          </a:prstGeom>
        </p:spPr>
      </p:pic>
      <p:pic>
        <p:nvPicPr>
          <p:cNvPr id="35" name="Grafik 34">
            <a:extLst>
              <a:ext uri="{FF2B5EF4-FFF2-40B4-BE49-F238E27FC236}">
                <a16:creationId xmlns:a16="http://schemas.microsoft.com/office/drawing/2014/main" id="{83A12D2D-E466-914A-9F2E-FD6B4F8534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54194" y="3504538"/>
            <a:ext cx="1955800" cy="609600"/>
          </a:xfrm>
          <a:prstGeom prst="rect">
            <a:avLst/>
          </a:prstGeom>
        </p:spPr>
      </p:pic>
      <p:pic>
        <p:nvPicPr>
          <p:cNvPr id="37" name="Grafik 36">
            <a:extLst>
              <a:ext uri="{FF2B5EF4-FFF2-40B4-BE49-F238E27FC236}">
                <a16:creationId xmlns:a16="http://schemas.microsoft.com/office/drawing/2014/main" id="{B04E2366-0C7E-6B45-B9B2-78F5223890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5285" y="2043668"/>
            <a:ext cx="1854200" cy="745407"/>
          </a:xfrm>
          <a:prstGeom prst="rect">
            <a:avLst/>
          </a:prstGeom>
        </p:spPr>
      </p:pic>
      <p:pic>
        <p:nvPicPr>
          <p:cNvPr id="39" name="Grafik 38" descr="Ein Bild, das Licht enthält.&#10;&#10;Automatisch generierte Beschreibung">
            <a:extLst>
              <a:ext uri="{FF2B5EF4-FFF2-40B4-BE49-F238E27FC236}">
                <a16:creationId xmlns:a16="http://schemas.microsoft.com/office/drawing/2014/main" id="{8130FF73-BF03-D94C-B059-04F08F751C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56864" y="1474051"/>
            <a:ext cx="1201609" cy="535170"/>
          </a:xfrm>
          <a:prstGeom prst="rect">
            <a:avLst/>
          </a:prstGeom>
        </p:spPr>
      </p:pic>
      <p:pic>
        <p:nvPicPr>
          <p:cNvPr id="41" name="Grafik 40" descr="Ein Bild, das Zeichnung enthält.&#10;&#10;Automatisch generierte Beschreibung">
            <a:extLst>
              <a:ext uri="{FF2B5EF4-FFF2-40B4-BE49-F238E27FC236}">
                <a16:creationId xmlns:a16="http://schemas.microsoft.com/office/drawing/2014/main" id="{C332080D-823E-124C-B9E0-1C92662ECE0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27201" y="2905151"/>
            <a:ext cx="1438018" cy="523849"/>
          </a:xfrm>
          <a:prstGeom prst="rect">
            <a:avLst/>
          </a:prstGeom>
        </p:spPr>
      </p:pic>
      <p:pic>
        <p:nvPicPr>
          <p:cNvPr id="43" name="Grafik 42" descr="Ein Bild, das Zeichnung, Essen, Licht enthält.&#10;&#10;Automatisch generierte Beschreibung">
            <a:extLst>
              <a:ext uri="{FF2B5EF4-FFF2-40B4-BE49-F238E27FC236}">
                <a16:creationId xmlns:a16="http://schemas.microsoft.com/office/drawing/2014/main" id="{7E4090AD-643C-EF44-BF1B-5634886EF13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54194" y="4293858"/>
            <a:ext cx="2527300" cy="608072"/>
          </a:xfrm>
          <a:prstGeom prst="rect">
            <a:avLst/>
          </a:prstGeom>
        </p:spPr>
      </p:pic>
      <p:pic>
        <p:nvPicPr>
          <p:cNvPr id="45" name="Grafik 44">
            <a:extLst>
              <a:ext uri="{FF2B5EF4-FFF2-40B4-BE49-F238E27FC236}">
                <a16:creationId xmlns:a16="http://schemas.microsoft.com/office/drawing/2014/main" id="{A135A876-7EC8-7043-B3C2-E91E6AE5408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85053" y="2173546"/>
            <a:ext cx="2055427" cy="1231058"/>
          </a:xfrm>
          <a:prstGeom prst="rect">
            <a:avLst/>
          </a:prstGeom>
        </p:spPr>
      </p:pic>
      <p:pic>
        <p:nvPicPr>
          <p:cNvPr id="47" name="Grafik 46">
            <a:extLst>
              <a:ext uri="{FF2B5EF4-FFF2-40B4-BE49-F238E27FC236}">
                <a16:creationId xmlns:a16="http://schemas.microsoft.com/office/drawing/2014/main" id="{CA82AF8A-D765-0745-A7A0-708A8D7D808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65329" y="4328751"/>
            <a:ext cx="2260600" cy="800100"/>
          </a:xfrm>
          <a:prstGeom prst="rect">
            <a:avLst/>
          </a:prstGeom>
        </p:spPr>
      </p:pic>
      <p:pic>
        <p:nvPicPr>
          <p:cNvPr id="49" name="Grafik 48">
            <a:extLst>
              <a:ext uri="{FF2B5EF4-FFF2-40B4-BE49-F238E27FC236}">
                <a16:creationId xmlns:a16="http://schemas.microsoft.com/office/drawing/2014/main" id="{C5CA683C-4358-FC49-BBBD-89D476E7551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10508" y="3580330"/>
            <a:ext cx="1905000" cy="774700"/>
          </a:xfrm>
          <a:prstGeom prst="rect">
            <a:avLst/>
          </a:prstGeom>
        </p:spPr>
      </p:pic>
      <p:pic>
        <p:nvPicPr>
          <p:cNvPr id="51" name="Grafik 50">
            <a:extLst>
              <a:ext uri="{FF2B5EF4-FFF2-40B4-BE49-F238E27FC236}">
                <a16:creationId xmlns:a16="http://schemas.microsoft.com/office/drawing/2014/main" id="{1D1B62A3-E5FB-B445-98BE-0E95676C6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90701" y="5246025"/>
            <a:ext cx="2349500" cy="863600"/>
          </a:xfrm>
          <a:prstGeom prst="rect">
            <a:avLst/>
          </a:prstGeom>
        </p:spPr>
      </p:pic>
      <p:pic>
        <p:nvPicPr>
          <p:cNvPr id="53" name="Grafik 52" descr="Ein Bild, das Zeichnung enthält.&#10;&#10;Automatisch generierte Beschreibung">
            <a:extLst>
              <a:ext uri="{FF2B5EF4-FFF2-40B4-BE49-F238E27FC236}">
                <a16:creationId xmlns:a16="http://schemas.microsoft.com/office/drawing/2014/main" id="{AF6C19BC-5C50-BB41-8AC6-DEA3BB53E1D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62261" y="4530756"/>
            <a:ext cx="1562100" cy="660400"/>
          </a:xfrm>
          <a:prstGeom prst="rect">
            <a:avLst/>
          </a:prstGeom>
        </p:spPr>
      </p:pic>
      <p:pic>
        <p:nvPicPr>
          <p:cNvPr id="55" name="Grafik 54" descr="Ein Bild, das Zeichnung enthält.&#10;&#10;Automatisch generierte Beschreibung">
            <a:extLst>
              <a:ext uri="{FF2B5EF4-FFF2-40B4-BE49-F238E27FC236}">
                <a16:creationId xmlns:a16="http://schemas.microsoft.com/office/drawing/2014/main" id="{DF1AE9C2-E12F-EA4D-8734-B1D0D7341F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49740" y="5304577"/>
            <a:ext cx="2374900" cy="787400"/>
          </a:xfrm>
          <a:prstGeom prst="rect">
            <a:avLst/>
          </a:prstGeom>
        </p:spPr>
      </p:pic>
      <p:pic>
        <p:nvPicPr>
          <p:cNvPr id="57" name="Grafik 56" descr="Ein Bild, das Zeichnung, Schild enthält.&#10;&#10;Automatisch generierte Beschreibung">
            <a:extLst>
              <a:ext uri="{FF2B5EF4-FFF2-40B4-BE49-F238E27FC236}">
                <a16:creationId xmlns:a16="http://schemas.microsoft.com/office/drawing/2014/main" id="{8993D1AF-7849-344F-A53B-4A718A402F7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837081" y="1444206"/>
            <a:ext cx="1130300" cy="901700"/>
          </a:xfrm>
          <a:prstGeom prst="rect">
            <a:avLst/>
          </a:prstGeom>
        </p:spPr>
      </p:pic>
      <p:pic>
        <p:nvPicPr>
          <p:cNvPr id="59" name="Grafik 58" descr="Ein Bild, das Zeichnung enthält.&#10;&#10;Automatisch generierte Beschreibung">
            <a:extLst>
              <a:ext uri="{FF2B5EF4-FFF2-40B4-BE49-F238E27FC236}">
                <a16:creationId xmlns:a16="http://schemas.microsoft.com/office/drawing/2014/main" id="{5DAA5AA3-A267-354C-A676-4C8FDEA46F4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83254" y="2451736"/>
            <a:ext cx="876300" cy="863600"/>
          </a:xfrm>
          <a:prstGeom prst="rect">
            <a:avLst/>
          </a:prstGeom>
        </p:spPr>
      </p:pic>
      <p:pic>
        <p:nvPicPr>
          <p:cNvPr id="61" name="Grafik 60" descr="Ein Bild, das Objekt, Uhr enthält.&#10;&#10;Automatisch generierte Beschreibung">
            <a:extLst>
              <a:ext uri="{FF2B5EF4-FFF2-40B4-BE49-F238E27FC236}">
                <a16:creationId xmlns:a16="http://schemas.microsoft.com/office/drawing/2014/main" id="{8C6F8874-99B4-C448-8957-C86C5966DB6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600087" y="3440630"/>
            <a:ext cx="1752600" cy="914400"/>
          </a:xfrm>
          <a:prstGeom prst="rect">
            <a:avLst/>
          </a:prstGeom>
        </p:spPr>
      </p:pic>
      <p:pic>
        <p:nvPicPr>
          <p:cNvPr id="63" name="Grafik 62" descr="Ein Bild, das Zeichnung enthält.&#10;&#10;Automatisch generierte Beschreibung">
            <a:extLst>
              <a:ext uri="{FF2B5EF4-FFF2-40B4-BE49-F238E27FC236}">
                <a16:creationId xmlns:a16="http://schemas.microsoft.com/office/drawing/2014/main" id="{702A59CE-0DB2-2E41-8996-96DF8DFB643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064041" y="4530756"/>
            <a:ext cx="2670874" cy="638456"/>
          </a:xfrm>
          <a:prstGeom prst="rect">
            <a:avLst/>
          </a:prstGeom>
        </p:spPr>
      </p:pic>
    </p:spTree>
    <p:extLst>
      <p:ext uri="{BB962C8B-B14F-4D97-AF65-F5344CB8AC3E}">
        <p14:creationId xmlns:p14="http://schemas.microsoft.com/office/powerpoint/2010/main" val="22699727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0B3F1F-3EB5-1A4F-83A1-5DA0E007EA53}"/>
              </a:ext>
            </a:extLst>
          </p:cNvPr>
          <p:cNvSpPr>
            <a:spLocks noGrp="1"/>
          </p:cNvSpPr>
          <p:nvPr>
            <p:ph type="title"/>
          </p:nvPr>
        </p:nvSpPr>
        <p:spPr/>
        <p:txBody>
          <a:bodyPr/>
          <a:lstStyle/>
          <a:p>
            <a:r>
              <a:rPr lang="de-DE" dirty="0"/>
              <a:t>XAI </a:t>
            </a:r>
            <a:r>
              <a:rPr lang="de-DE" dirty="0" err="1"/>
              <a:t>is</a:t>
            </a:r>
            <a:r>
              <a:rPr lang="de-DE" dirty="0"/>
              <a:t> </a:t>
            </a:r>
            <a:r>
              <a:rPr lang="de-DE" dirty="0" err="1"/>
              <a:t>hard</a:t>
            </a:r>
            <a:endParaRPr lang="de-DE" dirty="0"/>
          </a:p>
        </p:txBody>
      </p:sp>
      <p:sp>
        <p:nvSpPr>
          <p:cNvPr id="3" name="Untertitel 2">
            <a:extLst>
              <a:ext uri="{FF2B5EF4-FFF2-40B4-BE49-F238E27FC236}">
                <a16:creationId xmlns:a16="http://schemas.microsoft.com/office/drawing/2014/main" id="{9309E5C3-1540-8B4C-AA67-AD6E792FDEA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0744FA67-7EC5-4C49-A2E4-9F2F40F99A80}"/>
              </a:ext>
            </a:extLst>
          </p:cNvPr>
          <p:cNvSpPr>
            <a:spLocks noGrp="1"/>
          </p:cNvSpPr>
          <p:nvPr>
            <p:ph type="sldNum" sz="quarter" idx="12"/>
          </p:nvPr>
        </p:nvSpPr>
        <p:spPr/>
        <p:txBody>
          <a:bodyPr/>
          <a:lstStyle/>
          <a:p>
            <a:fld id="{0C7C1E0B-BD27-42F8-BC6B-2F0636970842}" type="slidenum">
              <a:rPr lang="de-DE" smtClean="0">
                <a:solidFill>
                  <a:srgbClr val="791F82"/>
                </a:solidFill>
              </a:rPr>
              <a:pPr/>
              <a:t>11</a:t>
            </a:fld>
            <a:endParaRPr lang="de-DE" dirty="0">
              <a:solidFill>
                <a:srgbClr val="791F82"/>
              </a:solidFill>
            </a:endParaRPr>
          </a:p>
        </p:txBody>
      </p:sp>
      <p:sp>
        <p:nvSpPr>
          <p:cNvPr id="4" name="Oval 3">
            <a:extLst>
              <a:ext uri="{FF2B5EF4-FFF2-40B4-BE49-F238E27FC236}">
                <a16:creationId xmlns:a16="http://schemas.microsoft.com/office/drawing/2014/main" id="{E6A4085C-4794-C44D-BFD8-0193F92015D1}"/>
              </a:ext>
            </a:extLst>
          </p:cNvPr>
          <p:cNvSpPr/>
          <p:nvPr/>
        </p:nvSpPr>
        <p:spPr bwMode="gray">
          <a:xfrm>
            <a:off x="2019300" y="2211540"/>
            <a:ext cx="3238500" cy="310335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7" name="Oval 6">
            <a:extLst>
              <a:ext uri="{FF2B5EF4-FFF2-40B4-BE49-F238E27FC236}">
                <a16:creationId xmlns:a16="http://schemas.microsoft.com/office/drawing/2014/main" id="{E559C978-2755-3143-B646-8951B4A4F63F}"/>
              </a:ext>
            </a:extLst>
          </p:cNvPr>
          <p:cNvSpPr/>
          <p:nvPr/>
        </p:nvSpPr>
        <p:spPr bwMode="gray">
          <a:xfrm>
            <a:off x="4914900" y="1657297"/>
            <a:ext cx="3238500" cy="2987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8" name="Oval 7">
            <a:extLst>
              <a:ext uri="{FF2B5EF4-FFF2-40B4-BE49-F238E27FC236}">
                <a16:creationId xmlns:a16="http://schemas.microsoft.com/office/drawing/2014/main" id="{63F93DF7-0690-EB47-B435-6B1C0538944C}"/>
              </a:ext>
            </a:extLst>
          </p:cNvPr>
          <p:cNvSpPr/>
          <p:nvPr/>
        </p:nvSpPr>
        <p:spPr bwMode="gray">
          <a:xfrm>
            <a:off x="3771900" y="2945611"/>
            <a:ext cx="3238500" cy="2987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9" name="Textfeld 8">
            <a:extLst>
              <a:ext uri="{FF2B5EF4-FFF2-40B4-BE49-F238E27FC236}">
                <a16:creationId xmlns:a16="http://schemas.microsoft.com/office/drawing/2014/main" id="{3316FBF6-2114-404E-82A6-7A579EB7435D}"/>
              </a:ext>
            </a:extLst>
          </p:cNvPr>
          <p:cNvSpPr txBox="1"/>
          <p:nvPr/>
        </p:nvSpPr>
        <p:spPr bwMode="gray">
          <a:xfrm>
            <a:off x="2768600" y="3251200"/>
            <a:ext cx="1282700" cy="317500"/>
          </a:xfrm>
          <a:prstGeom prst="rect">
            <a:avLst/>
          </a:prstGeom>
          <a:noFill/>
        </p:spPr>
        <p:txBody>
          <a:bodyPr wrap="square" lIns="0" tIns="0" rIns="0" bIns="0" rtlCol="0">
            <a:noAutofit/>
          </a:bodyPr>
          <a:lstStyle/>
          <a:p>
            <a:r>
              <a:rPr lang="de-DE" sz="1800" dirty="0"/>
              <a:t>Technical</a:t>
            </a:r>
          </a:p>
        </p:txBody>
      </p:sp>
      <p:sp>
        <p:nvSpPr>
          <p:cNvPr id="10" name="Textfeld 9">
            <a:extLst>
              <a:ext uri="{FF2B5EF4-FFF2-40B4-BE49-F238E27FC236}">
                <a16:creationId xmlns:a16="http://schemas.microsoft.com/office/drawing/2014/main" id="{25427394-459D-3749-870B-C63EBF773901}"/>
              </a:ext>
            </a:extLst>
          </p:cNvPr>
          <p:cNvSpPr txBox="1"/>
          <p:nvPr/>
        </p:nvSpPr>
        <p:spPr bwMode="gray">
          <a:xfrm>
            <a:off x="5530850" y="2345862"/>
            <a:ext cx="2006600" cy="419100"/>
          </a:xfrm>
          <a:prstGeom prst="rect">
            <a:avLst/>
          </a:prstGeom>
          <a:noFill/>
        </p:spPr>
        <p:txBody>
          <a:bodyPr wrap="square" lIns="0" tIns="0" rIns="0" bIns="0" rtlCol="0">
            <a:noAutofit/>
          </a:bodyPr>
          <a:lstStyle/>
          <a:p>
            <a:r>
              <a:rPr lang="de-DE" sz="1800" dirty="0" err="1"/>
              <a:t>Psycology</a:t>
            </a:r>
            <a:r>
              <a:rPr lang="de-DE" sz="1800" dirty="0"/>
              <a:t>/</a:t>
            </a:r>
            <a:r>
              <a:rPr lang="de-DE" sz="1800" dirty="0" err="1"/>
              <a:t>Social</a:t>
            </a:r>
            <a:endParaRPr lang="de-DE" sz="1800" dirty="0"/>
          </a:p>
        </p:txBody>
      </p:sp>
      <p:sp>
        <p:nvSpPr>
          <p:cNvPr id="11" name="Textfeld 10">
            <a:extLst>
              <a:ext uri="{FF2B5EF4-FFF2-40B4-BE49-F238E27FC236}">
                <a16:creationId xmlns:a16="http://schemas.microsoft.com/office/drawing/2014/main" id="{3566FBC7-CB4A-214F-9AD3-1684A96318E6}"/>
              </a:ext>
            </a:extLst>
          </p:cNvPr>
          <p:cNvSpPr txBox="1"/>
          <p:nvPr/>
        </p:nvSpPr>
        <p:spPr bwMode="gray">
          <a:xfrm>
            <a:off x="5213350" y="5090759"/>
            <a:ext cx="1308100" cy="242303"/>
          </a:xfrm>
          <a:prstGeom prst="rect">
            <a:avLst/>
          </a:prstGeom>
          <a:noFill/>
        </p:spPr>
        <p:txBody>
          <a:bodyPr wrap="square" lIns="0" tIns="0" rIns="0" bIns="0" rtlCol="0">
            <a:noAutofit/>
          </a:bodyPr>
          <a:lstStyle/>
          <a:p>
            <a:r>
              <a:rPr lang="de-DE" sz="1800" dirty="0"/>
              <a:t>Legal</a:t>
            </a:r>
          </a:p>
        </p:txBody>
      </p:sp>
    </p:spTree>
    <p:extLst>
      <p:ext uri="{BB962C8B-B14F-4D97-AF65-F5344CB8AC3E}">
        <p14:creationId xmlns:p14="http://schemas.microsoft.com/office/powerpoint/2010/main" val="12734066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12</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09"/>
            <a:ext cx="2251710" cy="245836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Association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Bayesian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networks</a:t>
            </a:r>
            <a:r>
              <a:rPr lang="de-DE" b="1"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5872904"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5883371"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8473442" y="2766060"/>
            <a:ext cx="2334672" cy="715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8568690" y="4000499"/>
            <a:ext cx="3623310" cy="202389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Influence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function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Abgerundetes Rechteck 14">
            <a:extLst>
              <a:ext uri="{FF2B5EF4-FFF2-40B4-BE49-F238E27FC236}">
                <a16:creationId xmlns:a16="http://schemas.microsoft.com/office/drawing/2014/main" id="{E0488A84-1C12-B645-960A-46A24B900EC5}"/>
              </a:ext>
            </a:extLst>
          </p:cNvPr>
          <p:cNvSpPr/>
          <p:nvPr/>
        </p:nvSpPr>
        <p:spPr bwMode="gray">
          <a:xfrm>
            <a:off x="3423285" y="2741655"/>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distillation</a:t>
            </a:r>
            <a:endParaRPr lang="de-DE" sz="1800" dirty="0"/>
          </a:p>
        </p:txBody>
      </p:sp>
      <p:sp>
        <p:nvSpPr>
          <p:cNvPr id="17" name="Textfeld 16">
            <a:extLst>
              <a:ext uri="{FF2B5EF4-FFF2-40B4-BE49-F238E27FC236}">
                <a16:creationId xmlns:a16="http://schemas.microsoft.com/office/drawing/2014/main" id="{B35D0DC2-509C-264D-A521-901A17B0F7E3}"/>
              </a:ext>
            </a:extLst>
          </p:cNvPr>
          <p:cNvSpPr txBox="1"/>
          <p:nvPr/>
        </p:nvSpPr>
        <p:spPr bwMode="gray">
          <a:xfrm>
            <a:off x="3423285" y="3968989"/>
            <a:ext cx="2301119" cy="166569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Convert</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tree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cxnSp>
        <p:nvCxnSpPr>
          <p:cNvPr id="19" name="Gerade Verbindung mit Pfeil 18">
            <a:extLst>
              <a:ext uri="{FF2B5EF4-FFF2-40B4-BE49-F238E27FC236}">
                <a16:creationId xmlns:a16="http://schemas.microsoft.com/office/drawing/2014/main" id="{EA4DC217-7A77-E54E-9FA5-0589DBD6BEF4}"/>
              </a:ext>
            </a:extLst>
          </p:cNvPr>
          <p:cNvCxnSpPr>
            <a:cxnSpLocks/>
          </p:cNvCxnSpPr>
          <p:nvPr/>
        </p:nvCxnSpPr>
        <p:spPr bwMode="gray">
          <a:xfrm>
            <a:off x="5949637" y="2418320"/>
            <a:ext cx="146363" cy="22201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732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13</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09"/>
            <a:ext cx="2251710" cy="245836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Association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Bayesian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networks</a:t>
            </a:r>
            <a:r>
              <a:rPr lang="de-DE" b="1"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5872904"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5883371"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8473442" y="2766060"/>
            <a:ext cx="2334672" cy="715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8568690" y="4000499"/>
            <a:ext cx="3623310" cy="202389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Influence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function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Abgerundetes Rechteck 14">
            <a:extLst>
              <a:ext uri="{FF2B5EF4-FFF2-40B4-BE49-F238E27FC236}">
                <a16:creationId xmlns:a16="http://schemas.microsoft.com/office/drawing/2014/main" id="{E0488A84-1C12-B645-960A-46A24B900EC5}"/>
              </a:ext>
            </a:extLst>
          </p:cNvPr>
          <p:cNvSpPr/>
          <p:nvPr/>
        </p:nvSpPr>
        <p:spPr bwMode="gray">
          <a:xfrm>
            <a:off x="3423285" y="2741655"/>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distillation</a:t>
            </a:r>
            <a:endParaRPr lang="de-DE" sz="1800" dirty="0"/>
          </a:p>
        </p:txBody>
      </p:sp>
      <p:sp>
        <p:nvSpPr>
          <p:cNvPr id="17" name="Textfeld 16">
            <a:extLst>
              <a:ext uri="{FF2B5EF4-FFF2-40B4-BE49-F238E27FC236}">
                <a16:creationId xmlns:a16="http://schemas.microsoft.com/office/drawing/2014/main" id="{B35D0DC2-509C-264D-A521-901A17B0F7E3}"/>
              </a:ext>
            </a:extLst>
          </p:cNvPr>
          <p:cNvSpPr txBox="1"/>
          <p:nvPr/>
        </p:nvSpPr>
        <p:spPr bwMode="gray">
          <a:xfrm>
            <a:off x="3423285" y="3968989"/>
            <a:ext cx="2301119" cy="166569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Convert</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tree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cxnSp>
        <p:nvCxnSpPr>
          <p:cNvPr id="19" name="Gerade Verbindung mit Pfeil 18">
            <a:extLst>
              <a:ext uri="{FF2B5EF4-FFF2-40B4-BE49-F238E27FC236}">
                <a16:creationId xmlns:a16="http://schemas.microsoft.com/office/drawing/2014/main" id="{EA4DC217-7A77-E54E-9FA5-0589DBD6BEF4}"/>
              </a:ext>
            </a:extLst>
          </p:cNvPr>
          <p:cNvCxnSpPr>
            <a:cxnSpLocks/>
          </p:cNvCxnSpPr>
          <p:nvPr/>
        </p:nvCxnSpPr>
        <p:spPr bwMode="gray">
          <a:xfrm>
            <a:off x="5949637" y="2418320"/>
            <a:ext cx="146363" cy="22201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30C2D88-EB95-5041-952A-EBC00FBE2082}"/>
              </a:ext>
            </a:extLst>
          </p:cNvPr>
          <p:cNvSpPr/>
          <p:nvPr/>
        </p:nvSpPr>
        <p:spPr bwMode="gray">
          <a:xfrm>
            <a:off x="7981619" y="2057400"/>
            <a:ext cx="4227341" cy="44639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55614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C54E2-B42A-D94A-B621-0FFE34FE00D5}"/>
              </a:ext>
            </a:extLst>
          </p:cNvPr>
          <p:cNvSpPr>
            <a:spLocks noGrp="1"/>
          </p:cNvSpPr>
          <p:nvPr>
            <p:ph type="title"/>
          </p:nvPr>
        </p:nvSpPr>
        <p:spPr>
          <a:xfrm>
            <a:off x="403277" y="262409"/>
            <a:ext cx="11379092" cy="502934"/>
          </a:xfrm>
        </p:spPr>
        <p:txBody>
          <a:bodyPr/>
          <a:lstStyle/>
          <a:p>
            <a:r>
              <a:rPr lang="de-DE" dirty="0"/>
              <a:t>Try CORELS</a:t>
            </a:r>
          </a:p>
        </p:txBody>
      </p:sp>
      <p:sp>
        <p:nvSpPr>
          <p:cNvPr id="3" name="Untertitel 2">
            <a:extLst>
              <a:ext uri="{FF2B5EF4-FFF2-40B4-BE49-F238E27FC236}">
                <a16:creationId xmlns:a16="http://schemas.microsoft.com/office/drawing/2014/main" id="{501A5804-76C2-2342-9B5A-4999B9BDAF29}"/>
              </a:ext>
            </a:extLst>
          </p:cNvPr>
          <p:cNvSpPr>
            <a:spLocks noGrp="1"/>
          </p:cNvSpPr>
          <p:nvPr>
            <p:ph type="subTitle" idx="1"/>
          </p:nvPr>
        </p:nvSpPr>
        <p:spPr/>
        <p:txBody>
          <a:bodyPr/>
          <a:lstStyle/>
          <a:p>
            <a:r>
              <a:rPr lang="de-DE" dirty="0"/>
              <a:t>https://</a:t>
            </a:r>
            <a:r>
              <a:rPr lang="de-DE" dirty="0" err="1"/>
              <a:t>corels.eecs.harvard.edu</a:t>
            </a:r>
            <a:r>
              <a:rPr lang="de-DE" dirty="0"/>
              <a:t>/</a:t>
            </a:r>
            <a:r>
              <a:rPr lang="de-DE" dirty="0" err="1"/>
              <a:t>corels</a:t>
            </a:r>
            <a:r>
              <a:rPr lang="de-DE" dirty="0"/>
              <a:t>/</a:t>
            </a:r>
            <a:r>
              <a:rPr lang="de-DE" dirty="0" err="1"/>
              <a:t>run.html</a:t>
            </a:r>
            <a:endParaRPr lang="de-DE" dirty="0"/>
          </a:p>
        </p:txBody>
      </p:sp>
      <p:sp>
        <p:nvSpPr>
          <p:cNvPr id="5" name="Foliennummernplatzhalter 4">
            <a:extLst>
              <a:ext uri="{FF2B5EF4-FFF2-40B4-BE49-F238E27FC236}">
                <a16:creationId xmlns:a16="http://schemas.microsoft.com/office/drawing/2014/main" id="{FB1602AA-4041-F24A-A93F-525B70A08807}"/>
              </a:ext>
            </a:extLst>
          </p:cNvPr>
          <p:cNvSpPr>
            <a:spLocks noGrp="1"/>
          </p:cNvSpPr>
          <p:nvPr>
            <p:ph type="sldNum" sz="quarter" idx="12"/>
          </p:nvPr>
        </p:nvSpPr>
        <p:spPr/>
        <p:txBody>
          <a:bodyPr/>
          <a:lstStyle/>
          <a:p>
            <a:fld id="{0C7C1E0B-BD27-42F8-BC6B-2F0636970842}" type="slidenum">
              <a:rPr lang="de-DE" smtClean="0">
                <a:solidFill>
                  <a:srgbClr val="791F82"/>
                </a:solidFill>
              </a:rPr>
              <a:pPr/>
              <a:t>14</a:t>
            </a:fld>
            <a:endParaRPr lang="de-DE" dirty="0">
              <a:solidFill>
                <a:srgbClr val="791F82"/>
              </a:solidFill>
            </a:endParaRPr>
          </a:p>
        </p:txBody>
      </p:sp>
      <p:pic>
        <p:nvPicPr>
          <p:cNvPr id="7" name="Inhaltsplatzhalter 20">
            <a:extLst>
              <a:ext uri="{FF2B5EF4-FFF2-40B4-BE49-F238E27FC236}">
                <a16:creationId xmlns:a16="http://schemas.microsoft.com/office/drawing/2014/main" id="{607B2BF4-EFA9-9C4A-A27E-5C6BC0DED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37248" y="1460631"/>
            <a:ext cx="5558752" cy="2722750"/>
          </a:xfrm>
          <a:prstGeom prst="rect">
            <a:avLst/>
          </a:prstGeom>
        </p:spPr>
      </p:pic>
      <p:pic>
        <p:nvPicPr>
          <p:cNvPr id="8" name="Grafik 7">
            <a:extLst>
              <a:ext uri="{FF2B5EF4-FFF2-40B4-BE49-F238E27FC236}">
                <a16:creationId xmlns:a16="http://schemas.microsoft.com/office/drawing/2014/main" id="{E9903C72-CF82-F945-99BC-96C934FBBE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587" y="1460631"/>
            <a:ext cx="5063328" cy="4562979"/>
          </a:xfrm>
          <a:prstGeom prst="rect">
            <a:avLst/>
          </a:prstGeom>
        </p:spPr>
      </p:pic>
      <p:pic>
        <p:nvPicPr>
          <p:cNvPr id="6" name="Grafik 5">
            <a:extLst>
              <a:ext uri="{FF2B5EF4-FFF2-40B4-BE49-F238E27FC236}">
                <a16:creationId xmlns:a16="http://schemas.microsoft.com/office/drawing/2014/main" id="{01C4091B-EF47-014D-8D7D-C52292CBD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85" y="4220599"/>
            <a:ext cx="2444491" cy="2444491"/>
          </a:xfrm>
          <a:prstGeom prst="rect">
            <a:avLst/>
          </a:prstGeom>
        </p:spPr>
      </p:pic>
    </p:spTree>
    <p:extLst>
      <p:ext uri="{BB962C8B-B14F-4D97-AF65-F5344CB8AC3E}">
        <p14:creationId xmlns:p14="http://schemas.microsoft.com/office/powerpoint/2010/main" val="353517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1290D6-4AC5-2D4B-A9FB-91840EEDDC9C}"/>
              </a:ext>
            </a:extLst>
          </p:cNvPr>
          <p:cNvSpPr>
            <a:spLocks noGrp="1"/>
          </p:cNvSpPr>
          <p:nvPr>
            <p:ph type="title"/>
          </p:nvPr>
        </p:nvSpPr>
        <p:spPr/>
        <p:txBody>
          <a:bodyPr/>
          <a:lstStyle/>
          <a:p>
            <a:r>
              <a:rPr lang="de-DE" dirty="0"/>
              <a:t>XAI in </a:t>
            </a:r>
            <a:r>
              <a:rPr lang="de-DE" dirty="0" err="1"/>
              <a:t>retail</a:t>
            </a:r>
            <a:endParaRPr lang="de-DE" dirty="0"/>
          </a:p>
        </p:txBody>
      </p:sp>
      <p:sp>
        <p:nvSpPr>
          <p:cNvPr id="3" name="Untertitel 2">
            <a:extLst>
              <a:ext uri="{FF2B5EF4-FFF2-40B4-BE49-F238E27FC236}">
                <a16:creationId xmlns:a16="http://schemas.microsoft.com/office/drawing/2014/main" id="{06C2F982-5DCE-8A47-A990-FA6B0B91968A}"/>
              </a:ext>
            </a:extLst>
          </p:cNvPr>
          <p:cNvSpPr>
            <a:spLocks noGrp="1"/>
          </p:cNvSpPr>
          <p:nvPr>
            <p:ph type="subTitle" idx="1"/>
          </p:nvPr>
        </p:nvSpPr>
        <p:spPr/>
        <p:txBody>
          <a:bodyPr/>
          <a:lstStyle/>
          <a:p>
            <a:r>
              <a:rPr lang="de-DE" dirty="0" err="1"/>
              <a:t>Application</a:t>
            </a:r>
            <a:r>
              <a:rPr lang="de-DE" dirty="0"/>
              <a:t> </a:t>
            </a:r>
            <a:r>
              <a:rPr lang="de-DE" dirty="0" err="1"/>
              <a:t>to</a:t>
            </a:r>
            <a:r>
              <a:rPr lang="de-DE" dirty="0"/>
              <a:t> </a:t>
            </a:r>
            <a:r>
              <a:rPr lang="de-DE" dirty="0" err="1"/>
              <a:t>retail</a:t>
            </a:r>
            <a:endParaRPr lang="de-DE" dirty="0"/>
          </a:p>
        </p:txBody>
      </p:sp>
      <p:sp>
        <p:nvSpPr>
          <p:cNvPr id="5" name="Foliennummernplatzhalter 4">
            <a:extLst>
              <a:ext uri="{FF2B5EF4-FFF2-40B4-BE49-F238E27FC236}">
                <a16:creationId xmlns:a16="http://schemas.microsoft.com/office/drawing/2014/main" id="{1E337CA0-8674-7D46-8630-4B1A5029A2F0}"/>
              </a:ext>
            </a:extLst>
          </p:cNvPr>
          <p:cNvSpPr>
            <a:spLocks noGrp="1"/>
          </p:cNvSpPr>
          <p:nvPr>
            <p:ph type="sldNum" sz="quarter" idx="12"/>
          </p:nvPr>
        </p:nvSpPr>
        <p:spPr/>
        <p:txBody>
          <a:bodyPr/>
          <a:lstStyle/>
          <a:p>
            <a:fld id="{0C7C1E0B-BD27-42F8-BC6B-2F0636970842}" type="slidenum">
              <a:rPr lang="de-DE" smtClean="0">
                <a:solidFill>
                  <a:srgbClr val="791F82"/>
                </a:solidFill>
              </a:rPr>
              <a:pPr/>
              <a:t>15</a:t>
            </a:fld>
            <a:endParaRPr lang="de-DE" dirty="0">
              <a:solidFill>
                <a:srgbClr val="791F82"/>
              </a:solidFill>
            </a:endParaRPr>
          </a:p>
        </p:txBody>
      </p:sp>
      <p:sp>
        <p:nvSpPr>
          <p:cNvPr id="7" name="Abgerundetes Rechteck 6">
            <a:extLst>
              <a:ext uri="{FF2B5EF4-FFF2-40B4-BE49-F238E27FC236}">
                <a16:creationId xmlns:a16="http://schemas.microsoft.com/office/drawing/2014/main" id="{BA54ADAC-A0B6-E249-913A-321F9C0DFCAE}"/>
              </a:ext>
            </a:extLst>
          </p:cNvPr>
          <p:cNvSpPr/>
          <p:nvPr/>
        </p:nvSpPr>
        <p:spPr bwMode="gray">
          <a:xfrm>
            <a:off x="4000500" y="1474470"/>
            <a:ext cx="300609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8" name="Abgerundetes Rechteck 7">
            <a:extLst>
              <a:ext uri="{FF2B5EF4-FFF2-40B4-BE49-F238E27FC236}">
                <a16:creationId xmlns:a16="http://schemas.microsoft.com/office/drawing/2014/main" id="{BD370AD8-8942-0248-B01C-608F5870E733}"/>
              </a:ext>
            </a:extLst>
          </p:cNvPr>
          <p:cNvSpPr/>
          <p:nvPr/>
        </p:nvSpPr>
        <p:spPr bwMode="gray">
          <a:xfrm>
            <a:off x="81153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t>Stakeholder </a:t>
            </a:r>
            <a:r>
              <a:rPr lang="de-DE" dirty="0" err="1"/>
              <a:t>management</a:t>
            </a:r>
            <a:endParaRPr lang="de-DE" sz="1800" dirty="0"/>
          </a:p>
        </p:txBody>
      </p:sp>
      <p:sp>
        <p:nvSpPr>
          <p:cNvPr id="9" name="Abgerundetes Rechteck 8">
            <a:extLst>
              <a:ext uri="{FF2B5EF4-FFF2-40B4-BE49-F238E27FC236}">
                <a16:creationId xmlns:a16="http://schemas.microsoft.com/office/drawing/2014/main" id="{49280796-58C6-D349-8CBB-588E1BFD7788}"/>
              </a:ext>
            </a:extLst>
          </p:cNvPr>
          <p:cNvSpPr/>
          <p:nvPr/>
        </p:nvSpPr>
        <p:spPr bwMode="gray">
          <a:xfrm>
            <a:off x="840486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debugging</a:t>
            </a:r>
            <a:endParaRPr lang="de-DE" sz="1800" dirty="0"/>
          </a:p>
        </p:txBody>
      </p:sp>
      <p:sp>
        <p:nvSpPr>
          <p:cNvPr id="10" name="Abgerundetes Rechteck 9">
            <a:extLst>
              <a:ext uri="{FF2B5EF4-FFF2-40B4-BE49-F238E27FC236}">
                <a16:creationId xmlns:a16="http://schemas.microsoft.com/office/drawing/2014/main" id="{29763457-C955-804E-A069-B5EA8074A6AB}"/>
              </a:ext>
            </a:extLst>
          </p:cNvPr>
          <p:cNvSpPr/>
          <p:nvPr/>
        </p:nvSpPr>
        <p:spPr bwMode="gray">
          <a:xfrm>
            <a:off x="4448175" y="3338808"/>
            <a:ext cx="3086100" cy="9233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Build</a:t>
            </a:r>
            <a:r>
              <a:rPr lang="de-DE" sz="1800" dirty="0"/>
              <a:t> </a:t>
            </a:r>
            <a:r>
              <a:rPr lang="de-DE" sz="1800" dirty="0" err="1"/>
              <a:t>user</a:t>
            </a:r>
            <a:r>
              <a:rPr lang="de-DE" sz="1800" dirty="0"/>
              <a:t> </a:t>
            </a:r>
            <a:r>
              <a:rPr lang="de-DE" sz="1800" dirty="0" err="1"/>
              <a:t>trust</a:t>
            </a:r>
            <a:endParaRPr lang="de-DE" sz="1800" dirty="0"/>
          </a:p>
        </p:txBody>
      </p:sp>
      <p:cxnSp>
        <p:nvCxnSpPr>
          <p:cNvPr id="12" name="Gerade Verbindung mit Pfeil 11">
            <a:extLst>
              <a:ext uri="{FF2B5EF4-FFF2-40B4-BE49-F238E27FC236}">
                <a16:creationId xmlns:a16="http://schemas.microsoft.com/office/drawing/2014/main" id="{7197345D-2DAE-374E-8BA7-D4927DA0703E}"/>
              </a:ext>
            </a:extLst>
          </p:cNvPr>
          <p:cNvCxnSpPr/>
          <p:nvPr/>
        </p:nvCxnSpPr>
        <p:spPr bwMode="gray">
          <a:xfrm flipH="1">
            <a:off x="2846070" y="2388870"/>
            <a:ext cx="99441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1F4CFF8B-E19E-EC4C-AE4D-38159D0B6664}"/>
              </a:ext>
            </a:extLst>
          </p:cNvPr>
          <p:cNvCxnSpPr/>
          <p:nvPr/>
        </p:nvCxnSpPr>
        <p:spPr bwMode="gray">
          <a:xfrm>
            <a:off x="5634990" y="2480310"/>
            <a:ext cx="0" cy="7200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9940C44C-D1AB-3B44-83B6-497BA5AC9E24}"/>
              </a:ext>
            </a:extLst>
          </p:cNvPr>
          <p:cNvCxnSpPr/>
          <p:nvPr/>
        </p:nvCxnSpPr>
        <p:spPr bwMode="gray">
          <a:xfrm>
            <a:off x="7132320" y="2388870"/>
            <a:ext cx="230886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4967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BDD07D-4140-A547-A493-494058B5181B}"/>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5200C7C8-F519-E74E-B13F-2EAB1B0DA66E}"/>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48862B11-FA9F-294D-81F0-7E23FA869D18}"/>
              </a:ext>
            </a:extLst>
          </p:cNvPr>
          <p:cNvSpPr>
            <a:spLocks noGrp="1"/>
          </p:cNvSpPr>
          <p:nvPr>
            <p:ph type="sldNum" sz="quarter" idx="12"/>
          </p:nvPr>
        </p:nvSpPr>
        <p:spPr/>
        <p:txBody>
          <a:bodyPr/>
          <a:lstStyle/>
          <a:p>
            <a:fld id="{0C7C1E0B-BD27-42F8-BC6B-2F0636970842}" type="slidenum">
              <a:rPr lang="de-DE" smtClean="0">
                <a:solidFill>
                  <a:srgbClr val="791F82"/>
                </a:solidFill>
              </a:rPr>
              <a:pPr/>
              <a:t>16</a:t>
            </a:fld>
            <a:endParaRPr lang="de-DE" dirty="0">
              <a:solidFill>
                <a:srgbClr val="791F82"/>
              </a:solidFill>
            </a:endParaRPr>
          </a:p>
        </p:txBody>
      </p:sp>
      <p:sp>
        <p:nvSpPr>
          <p:cNvPr id="8" name="Freeform 5">
            <a:extLst>
              <a:ext uri="{FF2B5EF4-FFF2-40B4-BE49-F238E27FC236}">
                <a16:creationId xmlns:a16="http://schemas.microsoft.com/office/drawing/2014/main" id="{DC40BC7E-D640-634E-B15F-07A420F66C06}"/>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9" name="Gruppieren 8">
            <a:extLst>
              <a:ext uri="{FF2B5EF4-FFF2-40B4-BE49-F238E27FC236}">
                <a16:creationId xmlns:a16="http://schemas.microsoft.com/office/drawing/2014/main" id="{9F8E0B9A-3645-CE49-BD34-CA3A2D4B10BB}"/>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10" name="Freeform 1478">
              <a:extLst>
                <a:ext uri="{FF2B5EF4-FFF2-40B4-BE49-F238E27FC236}">
                  <a16:creationId xmlns:a16="http://schemas.microsoft.com/office/drawing/2014/main" id="{E21BBAED-2839-FC47-B66F-BB0EFFD353B4}"/>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1" name="Freeform 1479">
              <a:extLst>
                <a:ext uri="{FF2B5EF4-FFF2-40B4-BE49-F238E27FC236}">
                  <a16:creationId xmlns:a16="http://schemas.microsoft.com/office/drawing/2014/main" id="{A9DD9AA8-B554-1E4A-8BBB-7E2DB358CD3C}"/>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2" name="Gruppieren 11">
            <a:extLst>
              <a:ext uri="{FF2B5EF4-FFF2-40B4-BE49-F238E27FC236}">
                <a16:creationId xmlns:a16="http://schemas.microsoft.com/office/drawing/2014/main" id="{26660D5F-2B9C-444F-9A77-8500575FEE18}"/>
              </a:ext>
            </a:extLst>
          </p:cNvPr>
          <p:cNvGrpSpPr>
            <a:grpSpLocks noChangeAspect="1"/>
          </p:cNvGrpSpPr>
          <p:nvPr/>
        </p:nvGrpSpPr>
        <p:grpSpPr>
          <a:xfrm>
            <a:off x="1676837" y="1643999"/>
            <a:ext cx="720080" cy="765799"/>
            <a:chOff x="5670142" y="-712475"/>
            <a:chExt cx="421613" cy="448382"/>
          </a:xfrm>
          <a:solidFill>
            <a:srgbClr val="06507F"/>
          </a:solidFill>
        </p:grpSpPr>
        <p:sp>
          <p:nvSpPr>
            <p:cNvPr id="13" name="Freeform 1481">
              <a:extLst>
                <a:ext uri="{FF2B5EF4-FFF2-40B4-BE49-F238E27FC236}">
                  <a16:creationId xmlns:a16="http://schemas.microsoft.com/office/drawing/2014/main" id="{2E86EA25-4B2B-6746-AB55-27DD589AC9EC}"/>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4" name="Freeform 1482">
              <a:extLst>
                <a:ext uri="{FF2B5EF4-FFF2-40B4-BE49-F238E27FC236}">
                  <a16:creationId xmlns:a16="http://schemas.microsoft.com/office/drawing/2014/main" id="{CA9F0E91-F3E8-1040-A0A0-3A53ECB34909}"/>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5" name="Freeform 1483">
              <a:extLst>
                <a:ext uri="{FF2B5EF4-FFF2-40B4-BE49-F238E27FC236}">
                  <a16:creationId xmlns:a16="http://schemas.microsoft.com/office/drawing/2014/main" id="{850800EE-2952-244E-9F72-FEF7599424D8}"/>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6" name="Freeform 1484">
              <a:extLst>
                <a:ext uri="{FF2B5EF4-FFF2-40B4-BE49-F238E27FC236}">
                  <a16:creationId xmlns:a16="http://schemas.microsoft.com/office/drawing/2014/main" id="{E18791B9-CCD0-DD40-9C9B-62195AB130BC}"/>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7" name="Gruppieren 16">
            <a:extLst>
              <a:ext uri="{FF2B5EF4-FFF2-40B4-BE49-F238E27FC236}">
                <a16:creationId xmlns:a16="http://schemas.microsoft.com/office/drawing/2014/main" id="{69DB9342-D301-FA4B-B400-81117706733E}"/>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8" name="Freeform 1485">
              <a:extLst>
                <a:ext uri="{FF2B5EF4-FFF2-40B4-BE49-F238E27FC236}">
                  <a16:creationId xmlns:a16="http://schemas.microsoft.com/office/drawing/2014/main" id="{3E31A6CF-CCA8-364D-8CEC-5EF4C93E01E9}"/>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6">
              <a:extLst>
                <a:ext uri="{FF2B5EF4-FFF2-40B4-BE49-F238E27FC236}">
                  <a16:creationId xmlns:a16="http://schemas.microsoft.com/office/drawing/2014/main" id="{9CF604C8-FA96-5C40-B7AB-B57B13B9CC7C}"/>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7">
              <a:extLst>
                <a:ext uri="{FF2B5EF4-FFF2-40B4-BE49-F238E27FC236}">
                  <a16:creationId xmlns:a16="http://schemas.microsoft.com/office/drawing/2014/main" id="{FFD9EC52-3A4E-A54B-A7D8-D9C5875820CA}"/>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1" name="Freeform 1488">
              <a:extLst>
                <a:ext uri="{FF2B5EF4-FFF2-40B4-BE49-F238E27FC236}">
                  <a16:creationId xmlns:a16="http://schemas.microsoft.com/office/drawing/2014/main" id="{553361C2-C0CA-A443-ABD4-F2E68782FCF8}"/>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2" name="Gruppieren 21">
            <a:extLst>
              <a:ext uri="{FF2B5EF4-FFF2-40B4-BE49-F238E27FC236}">
                <a16:creationId xmlns:a16="http://schemas.microsoft.com/office/drawing/2014/main" id="{4974C039-A2AD-224B-B55F-4A18968AD6C6}"/>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3" name="Freeform 1474">
              <a:extLst>
                <a:ext uri="{FF2B5EF4-FFF2-40B4-BE49-F238E27FC236}">
                  <a16:creationId xmlns:a16="http://schemas.microsoft.com/office/drawing/2014/main" id="{8F3B5428-329A-A64B-BCAC-87547B51E676}"/>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4" name="Freeform 1475">
              <a:extLst>
                <a:ext uri="{FF2B5EF4-FFF2-40B4-BE49-F238E27FC236}">
                  <a16:creationId xmlns:a16="http://schemas.microsoft.com/office/drawing/2014/main" id="{CD479B62-04FD-4941-986A-6F32FD388BBC}"/>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5" name="Gruppieren 24">
            <a:extLst>
              <a:ext uri="{FF2B5EF4-FFF2-40B4-BE49-F238E27FC236}">
                <a16:creationId xmlns:a16="http://schemas.microsoft.com/office/drawing/2014/main" id="{6401D103-4AA0-354F-8A08-88A85D16DD93}"/>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6" name="Freeform 1476">
              <a:extLst>
                <a:ext uri="{FF2B5EF4-FFF2-40B4-BE49-F238E27FC236}">
                  <a16:creationId xmlns:a16="http://schemas.microsoft.com/office/drawing/2014/main" id="{D3EE9C15-1499-D54D-9A82-9783C817E30C}"/>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7" name="Freeform 1477">
              <a:extLst>
                <a:ext uri="{FF2B5EF4-FFF2-40B4-BE49-F238E27FC236}">
                  <a16:creationId xmlns:a16="http://schemas.microsoft.com/office/drawing/2014/main" id="{C3D91F37-BD48-0C47-BAC0-149C13E2834F}"/>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8" name="Textfeld 27">
            <a:extLst>
              <a:ext uri="{FF2B5EF4-FFF2-40B4-BE49-F238E27FC236}">
                <a16:creationId xmlns:a16="http://schemas.microsoft.com/office/drawing/2014/main" id="{2FB95A85-CFF4-B345-9A80-987A0C93BCEE}"/>
              </a:ext>
            </a:extLst>
          </p:cNvPr>
          <p:cNvSpPr txBox="1"/>
          <p:nvPr/>
        </p:nvSpPr>
        <p:spPr bwMode="gray">
          <a:xfrm>
            <a:off x="7690446" y="3703946"/>
            <a:ext cx="4069080" cy="2517807"/>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Planners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collect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data</a:t>
            </a:r>
            <a:r>
              <a:rPr lang="de-DE" sz="1800" dirty="0">
                <a:solidFill>
                  <a:schemeClr val="accent1"/>
                </a:solidFill>
                <a:latin typeface="Calibri" panose="020F0502020204030204" pitchFamily="34" charset="0"/>
                <a:cs typeface="Calibri" panose="020F0502020204030204" pitchFamily="34" charset="0"/>
              </a:rPr>
              <a:t> on </a:t>
            </a:r>
            <a:r>
              <a:rPr lang="de-DE" sz="1800" dirty="0" err="1">
                <a:solidFill>
                  <a:schemeClr val="accent1"/>
                </a:solidFill>
                <a:latin typeface="Calibri" panose="020F0502020204030204" pitchFamily="34" charset="0"/>
                <a:cs typeface="Calibri" panose="020F0502020204030204" pitchFamily="34" charset="0"/>
              </a:rPr>
              <a:t>their</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own</a:t>
            </a:r>
            <a:endParaRPr lang="de-DE" sz="18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Planners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have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decide</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when</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under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conditions</a:t>
            </a:r>
            <a:endParaRPr lang="de-DE" dirty="0">
              <a:solidFill>
                <a:schemeClr val="accent1"/>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How</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much</a:t>
            </a:r>
            <a:endParaRPr lang="de-DE" dirty="0">
              <a:solidFill>
                <a:schemeClr val="accent1"/>
              </a:solidFill>
              <a:latin typeface="Calibri" panose="020F0502020204030204" pitchFamily="34" charset="0"/>
              <a:cs typeface="Calibri" panose="020F0502020204030204" pitchFamily="34" charset="0"/>
            </a:endParaRPr>
          </a:p>
        </p:txBody>
      </p:sp>
      <p:grpSp>
        <p:nvGrpSpPr>
          <p:cNvPr id="29" name="Gruppieren 28">
            <a:extLst>
              <a:ext uri="{FF2B5EF4-FFF2-40B4-BE49-F238E27FC236}">
                <a16:creationId xmlns:a16="http://schemas.microsoft.com/office/drawing/2014/main" id="{4B291216-2482-0B48-905C-5A35AAE8A412}"/>
              </a:ext>
            </a:extLst>
          </p:cNvPr>
          <p:cNvGrpSpPr>
            <a:grpSpLocks noChangeAspect="1"/>
          </p:cNvGrpSpPr>
          <p:nvPr/>
        </p:nvGrpSpPr>
        <p:grpSpPr>
          <a:xfrm>
            <a:off x="7829486" y="1836773"/>
            <a:ext cx="3105524" cy="1466987"/>
            <a:chOff x="390264" y="3839074"/>
            <a:chExt cx="1983522" cy="936978"/>
          </a:xfrm>
        </p:grpSpPr>
        <p:pic>
          <p:nvPicPr>
            <p:cNvPr id="30" name="Grafik 15">
              <a:extLst>
                <a:ext uri="{FF2B5EF4-FFF2-40B4-BE49-F238E27FC236}">
                  <a16:creationId xmlns:a16="http://schemas.microsoft.com/office/drawing/2014/main" id="{F54A4A5A-626B-ED4E-8AD3-226D5664030E}"/>
                </a:ext>
              </a:extLst>
            </p:cNvPr>
            <p:cNvPicPr>
              <a:picLocks noChangeAspect="1"/>
            </p:cNvPicPr>
            <p:nvPr/>
          </p:nvPicPr>
          <p:blipFill>
            <a:blip r:embed="rId2"/>
            <a:stretch>
              <a:fillRect/>
            </a:stretch>
          </p:blipFill>
          <p:spPr>
            <a:xfrm>
              <a:off x="390264" y="3839075"/>
              <a:ext cx="1343277" cy="936977"/>
            </a:xfrm>
            <a:prstGeom prst="rect">
              <a:avLst/>
            </a:prstGeom>
          </p:spPr>
        </p:pic>
        <p:pic>
          <p:nvPicPr>
            <p:cNvPr id="31" name="Grafik 17">
              <a:extLst>
                <a:ext uri="{FF2B5EF4-FFF2-40B4-BE49-F238E27FC236}">
                  <a16:creationId xmlns:a16="http://schemas.microsoft.com/office/drawing/2014/main" id="{F1FC5241-987E-2142-A4DC-D984B969B646}"/>
                </a:ext>
              </a:extLst>
            </p:cNvPr>
            <p:cNvPicPr>
              <a:picLocks noChangeAspect="1"/>
            </p:cNvPicPr>
            <p:nvPr/>
          </p:nvPicPr>
          <p:blipFill>
            <a:blip r:embed="rId3"/>
            <a:stretch>
              <a:fillRect/>
            </a:stretch>
          </p:blipFill>
          <p:spPr>
            <a:xfrm>
              <a:off x="1764502" y="3839074"/>
              <a:ext cx="609284" cy="510098"/>
            </a:xfrm>
            <a:prstGeom prst="rect">
              <a:avLst/>
            </a:prstGeom>
          </p:spPr>
        </p:pic>
      </p:grpSp>
      <p:sp>
        <p:nvSpPr>
          <p:cNvPr id="32" name="Textfeld 31">
            <a:extLst>
              <a:ext uri="{FF2B5EF4-FFF2-40B4-BE49-F238E27FC236}">
                <a16:creationId xmlns:a16="http://schemas.microsoft.com/office/drawing/2014/main" id="{899574B0-733B-5744-9778-5AF2D934B484}"/>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4413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17</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139085" y="2635412"/>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641080" y="2823210"/>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64646" y="2720175"/>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50" name="Textfeld 49">
            <a:extLst>
              <a:ext uri="{FF2B5EF4-FFF2-40B4-BE49-F238E27FC236}">
                <a16:creationId xmlns:a16="http://schemas.microsoft.com/office/drawing/2014/main" id="{3956978C-E5CE-6B46-A1B8-D61DF0EB46DE}"/>
              </a:ext>
            </a:extLst>
          </p:cNvPr>
          <p:cNvSpPr txBox="1"/>
          <p:nvPr/>
        </p:nvSpPr>
        <p:spPr bwMode="gray">
          <a:xfrm>
            <a:off x="7258050" y="3916531"/>
            <a:ext cx="3680460" cy="126125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Counterintuitive </a:t>
            </a:r>
            <a:r>
              <a:rPr lang="de-DE" sz="1800" dirty="0" err="1">
                <a:solidFill>
                  <a:schemeClr val="accent1"/>
                </a:solidFill>
                <a:latin typeface="Calibri" panose="020F0502020204030204" pitchFamily="34" charset="0"/>
                <a:cs typeface="Calibri" panose="020F0502020204030204" pitchFamily="34" charset="0"/>
              </a:rPr>
              <a:t>results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generate</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mistrust</a:t>
            </a:r>
            <a:r>
              <a:rPr lang="de-DE" sz="1800" dirty="0">
                <a:solidFill>
                  <a:schemeClr val="accent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Users </a:t>
            </a:r>
            <a:r>
              <a:rPr lang="de-DE" sz="1800" dirty="0" err="1">
                <a:solidFill>
                  <a:schemeClr val="accent1"/>
                </a:solidFill>
                <a:latin typeface="Calibri" panose="020F0502020204030204" pitchFamily="34" charset="0"/>
                <a:cs typeface="Calibri" panose="020F0502020204030204" pitchFamily="34" charset="0"/>
              </a:rPr>
              <a:t>stop</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using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and</a:t>
            </a:r>
            <a:r>
              <a:rPr lang="de-DE" sz="1800"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rely</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more</a:t>
            </a:r>
            <a:r>
              <a:rPr lang="de-DE" dirty="0">
                <a:solidFill>
                  <a:schemeClr val="accent1"/>
                </a:solidFill>
                <a:latin typeface="Calibri" panose="020F0502020204030204" pitchFamily="34" charset="0"/>
                <a:cs typeface="Calibri" panose="020F0502020204030204" pitchFamily="34" charset="0"/>
              </a:rPr>
              <a:t> on personal </a:t>
            </a:r>
            <a:r>
              <a:rPr lang="de-DE" dirty="0" err="1">
                <a:solidFill>
                  <a:schemeClr val="accent1"/>
                </a:solidFill>
                <a:latin typeface="Calibri" panose="020F0502020204030204" pitchFamily="34" charset="0"/>
                <a:cs typeface="Calibri" panose="020F0502020204030204" pitchFamily="34" charset="0"/>
              </a:rPr>
              <a:t>intuition</a:t>
            </a:r>
            <a:r>
              <a:rPr lang="de-DE" dirty="0">
                <a:solidFill>
                  <a:schemeClr val="accent1"/>
                </a:solidFill>
                <a:latin typeface="Calibri" panose="020F0502020204030204" pitchFamily="34" charset="0"/>
                <a:cs typeface="Calibri" panose="020F0502020204030204" pitchFamily="34" charset="0"/>
              </a:rPr>
              <a:t>.</a:t>
            </a:r>
            <a:endParaRPr lang="de-DE" sz="1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4065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18</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083519" y="1679410"/>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585514" y="1867208"/>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09080" y="1764173"/>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31" name="Textfeld 30">
            <a:extLst>
              <a:ext uri="{FF2B5EF4-FFF2-40B4-BE49-F238E27FC236}">
                <a16:creationId xmlns:a16="http://schemas.microsoft.com/office/drawing/2014/main" id="{B12595D1-4240-EC46-BCE7-1BCF799886B1}"/>
              </a:ext>
            </a:extLst>
          </p:cNvPr>
          <p:cNvSpPr txBox="1"/>
          <p:nvPr/>
        </p:nvSpPr>
        <p:spPr bwMode="gray">
          <a:xfrm>
            <a:off x="6888670" y="3357431"/>
            <a:ext cx="4600451" cy="1021403"/>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1.80 &lt; </a:t>
            </a:r>
            <a:r>
              <a:rPr lang="en-US" sz="1400" b="1" dirty="0" err="1">
                <a:solidFill>
                  <a:schemeClr val="accent1"/>
                </a:solidFill>
              </a:rPr>
              <a:t>abs_price_diff</a:t>
            </a:r>
            <a:r>
              <a:rPr lang="en-US" sz="1400" dirty="0">
                <a:solidFill>
                  <a:schemeClr val="accent1"/>
                </a:solidFill>
              </a:rPr>
              <a:t> &lt; 3.11 </a:t>
            </a:r>
            <a:r>
              <a:rPr lang="en-US" sz="1400" b="1" dirty="0">
                <a:solidFill>
                  <a:schemeClr val="accent1"/>
                </a:solidFill>
              </a:rPr>
              <a:t>AND</a:t>
            </a:r>
            <a:r>
              <a:rPr lang="en-US" sz="1400" dirty="0">
                <a:solidFill>
                  <a:schemeClr val="accent1"/>
                </a:solidFill>
              </a:rPr>
              <a:t> 327.75 &lt; </a:t>
            </a:r>
            <a:r>
              <a:rPr lang="en-US" sz="1400" b="1" dirty="0" err="1">
                <a:solidFill>
                  <a:schemeClr val="accent1"/>
                </a:solidFill>
              </a:rPr>
              <a:t>avg_regular_sales</a:t>
            </a:r>
            <a:r>
              <a:rPr lang="en-US" sz="1400" dirty="0">
                <a:solidFill>
                  <a:schemeClr val="accent1"/>
                </a:solidFill>
              </a:rPr>
              <a:t> &lt; 662.83</a:t>
            </a:r>
          </a:p>
          <a:p>
            <a:pPr marL="144000" indent="-144000">
              <a:lnSpc>
                <a:spcPct val="120000"/>
              </a:lnSpc>
              <a:buFont typeface="Arial" panose="020B0604020202020204" pitchFamily="34" charset="0"/>
              <a:buChar char="•"/>
            </a:pPr>
            <a:r>
              <a:rPr lang="en-US" sz="1400" b="1" dirty="0" err="1">
                <a:solidFill>
                  <a:schemeClr val="accent1"/>
                </a:solidFill>
              </a:rPr>
              <a:t>expiration_days</a:t>
            </a:r>
            <a:r>
              <a:rPr lang="en-US" sz="1400" dirty="0">
                <a:solidFill>
                  <a:schemeClr val="accent1"/>
                </a:solidFill>
              </a:rPr>
              <a:t> = 6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sale_length_clean</a:t>
            </a:r>
            <a:r>
              <a:rPr lang="en-US" sz="1400" dirty="0">
                <a:solidFill>
                  <a:schemeClr val="accent1"/>
                </a:solidFill>
              </a:rPr>
              <a:t> = 3 </a:t>
            </a:r>
            <a:r>
              <a:rPr lang="en-US" sz="1400" b="1" dirty="0">
                <a:solidFill>
                  <a:schemeClr val="accent1"/>
                </a:solidFill>
              </a:rPr>
              <a:t>AND</a:t>
            </a:r>
            <a:r>
              <a:rPr lang="en-US" sz="1400" dirty="0">
                <a:solidFill>
                  <a:schemeClr val="accent1"/>
                </a:solidFill>
              </a:rPr>
              <a:t> 4689.8 &lt; </a:t>
            </a:r>
            <a:r>
              <a:rPr lang="en-US" sz="1400" b="1" dirty="0" err="1">
                <a:solidFill>
                  <a:schemeClr val="accent1"/>
                </a:solidFill>
              </a:rPr>
              <a:t>total_regular_revenue</a:t>
            </a:r>
            <a:r>
              <a:rPr lang="en-US" sz="1400" dirty="0">
                <a:solidFill>
                  <a:schemeClr val="accent1"/>
                </a:solidFill>
              </a:rPr>
              <a:t> &lt; 11219.6</a:t>
            </a:r>
          </a:p>
        </p:txBody>
      </p:sp>
      <p:sp>
        <p:nvSpPr>
          <p:cNvPr id="32" name="Textfeld 31">
            <a:extLst>
              <a:ext uri="{FF2B5EF4-FFF2-40B4-BE49-F238E27FC236}">
                <a16:creationId xmlns:a16="http://schemas.microsoft.com/office/drawing/2014/main" id="{630A4297-B5F9-354B-B81F-6F2078BD2A8E}"/>
              </a:ext>
            </a:extLst>
          </p:cNvPr>
          <p:cNvSpPr txBox="1"/>
          <p:nvPr/>
        </p:nvSpPr>
        <p:spPr bwMode="gray">
          <a:xfrm>
            <a:off x="6888670" y="4932226"/>
            <a:ext cx="4454848" cy="1205684"/>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The model predicted 5.48 instead of more than 5.48 because </a:t>
            </a:r>
            <a:r>
              <a:rPr lang="en-US" sz="1400" b="1" dirty="0" err="1">
                <a:solidFill>
                  <a:schemeClr val="accent1"/>
                </a:solidFill>
              </a:rPr>
              <a:t>abs_price_diff</a:t>
            </a:r>
            <a:r>
              <a:rPr lang="en-US" sz="1400" dirty="0">
                <a:solidFill>
                  <a:schemeClr val="accent1"/>
                </a:solidFill>
              </a:rPr>
              <a:t> &lt;= 1.796 </a:t>
            </a:r>
            <a:r>
              <a:rPr lang="en-US" sz="1400" b="1" dirty="0">
                <a:solidFill>
                  <a:schemeClr val="accent1"/>
                </a:solidFill>
              </a:rPr>
              <a:t>and</a:t>
            </a:r>
            <a:r>
              <a:rPr lang="en-US" sz="1400" dirty="0">
                <a:solidFill>
                  <a:schemeClr val="accent1"/>
                </a:solidFill>
              </a:rPr>
              <a:t> </a:t>
            </a:r>
            <a:r>
              <a:rPr lang="en-US" sz="1400" b="1" dirty="0">
                <a:solidFill>
                  <a:schemeClr val="accent1"/>
                </a:solidFill>
              </a:rPr>
              <a:t>year</a:t>
            </a:r>
            <a:r>
              <a:rPr lang="en-US" sz="1400" dirty="0">
                <a:solidFill>
                  <a:schemeClr val="accent1"/>
                </a:solidFill>
              </a:rPr>
              <a:t> &gt; 2015</a:t>
            </a:r>
          </a:p>
          <a:p>
            <a:pPr marL="144000" indent="-144000">
              <a:lnSpc>
                <a:spcPct val="120000"/>
              </a:lnSpc>
              <a:buFont typeface="Arial" panose="020B0604020202020204" pitchFamily="34" charset="0"/>
              <a:buChar char="•"/>
            </a:pPr>
            <a:r>
              <a:rPr lang="en-US" sz="1400" dirty="0">
                <a:solidFill>
                  <a:schemeClr val="accent1"/>
                </a:solidFill>
              </a:rPr>
              <a:t>The model predicted 4.54 instead of more than 4.54 because </a:t>
            </a:r>
            <a:r>
              <a:rPr lang="en-US" sz="1400" b="1" dirty="0" err="1">
                <a:solidFill>
                  <a:schemeClr val="accent1"/>
                </a:solidFill>
              </a:rPr>
              <a:t>total_regular_revenue</a:t>
            </a:r>
            <a:r>
              <a:rPr lang="en-US" sz="1400" dirty="0">
                <a:solidFill>
                  <a:schemeClr val="accent1"/>
                </a:solidFill>
              </a:rPr>
              <a:t> &gt; 6129.841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a:t>
            </a:r>
            <a:r>
              <a:rPr lang="en-US" sz="1400" dirty="0">
                <a:solidFill>
                  <a:schemeClr val="accent1"/>
                </a:solidFill>
              </a:rPr>
              <a:t> &gt; 6.463</a:t>
            </a:r>
          </a:p>
          <a:p>
            <a:pPr>
              <a:lnSpc>
                <a:spcPct val="120000"/>
              </a:lnSpc>
            </a:pPr>
            <a:endParaRPr lang="en-US" dirty="0">
              <a:solidFill>
                <a:schemeClr val="accent1"/>
              </a:solidFill>
            </a:endParaRPr>
          </a:p>
        </p:txBody>
      </p:sp>
      <p:sp>
        <p:nvSpPr>
          <p:cNvPr id="4" name="Textfeld 3">
            <a:extLst>
              <a:ext uri="{FF2B5EF4-FFF2-40B4-BE49-F238E27FC236}">
                <a16:creationId xmlns:a16="http://schemas.microsoft.com/office/drawing/2014/main" id="{EE7F8BB4-3467-744A-A931-F7B8AA69CE15}"/>
              </a:ext>
            </a:extLst>
          </p:cNvPr>
          <p:cNvSpPr txBox="1"/>
          <p:nvPr/>
        </p:nvSpPr>
        <p:spPr bwMode="gray">
          <a:xfrm>
            <a:off x="8758237" y="4530480"/>
            <a:ext cx="861316" cy="223918"/>
          </a:xfrm>
          <a:prstGeom prst="rect">
            <a:avLst/>
          </a:prstGeom>
          <a:noFill/>
        </p:spPr>
        <p:txBody>
          <a:bodyPr wrap="square" lIns="0" tIns="0" rIns="0" bIns="0" rtlCol="0">
            <a:noAutofit/>
          </a:bodyPr>
          <a:lstStyle/>
          <a:p>
            <a:r>
              <a:rPr lang="de-DE" sz="1800" dirty="0">
                <a:solidFill>
                  <a:schemeClr val="accent1"/>
                </a:solidFill>
              </a:rPr>
              <a:t>OR</a:t>
            </a:r>
          </a:p>
        </p:txBody>
      </p:sp>
    </p:spTree>
    <p:extLst>
      <p:ext uri="{BB962C8B-B14F-4D97-AF65-F5344CB8AC3E}">
        <p14:creationId xmlns:p14="http://schemas.microsoft.com/office/powerpoint/2010/main" val="14541987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786C6-4BCE-054F-995F-1AE0876E22C5}"/>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4D388E8D-B6D9-B94E-BC60-AA420F426E9C}"/>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BB545CF6-BD3F-EF40-A02A-F4B329EF3896}"/>
              </a:ext>
            </a:extLst>
          </p:cNvPr>
          <p:cNvSpPr>
            <a:spLocks noGrp="1"/>
          </p:cNvSpPr>
          <p:nvPr>
            <p:ph type="sldNum" sz="quarter" idx="12"/>
          </p:nvPr>
        </p:nvSpPr>
        <p:spPr/>
        <p:txBody>
          <a:bodyPr/>
          <a:lstStyle/>
          <a:p>
            <a:fld id="{0C7C1E0B-BD27-42F8-BC6B-2F0636970842}" type="slidenum">
              <a:rPr lang="de-DE" smtClean="0">
                <a:solidFill>
                  <a:srgbClr val="791F82"/>
                </a:solidFill>
              </a:rPr>
              <a:pPr/>
              <a:t>19</a:t>
            </a:fld>
            <a:endParaRPr lang="de-DE" dirty="0">
              <a:solidFill>
                <a:srgbClr val="791F82"/>
              </a:solidFill>
            </a:endParaRPr>
          </a:p>
        </p:txBody>
      </p:sp>
      <p:sp>
        <p:nvSpPr>
          <p:cNvPr id="7" name="Abgerundetes Rechteck 6">
            <a:extLst>
              <a:ext uri="{FF2B5EF4-FFF2-40B4-BE49-F238E27FC236}">
                <a16:creationId xmlns:a16="http://schemas.microsoft.com/office/drawing/2014/main" id="{B714FC49-6A97-6640-B631-1C00255E3FCB}"/>
              </a:ext>
            </a:extLst>
          </p:cNvPr>
          <p:cNvSpPr/>
          <p:nvPr/>
        </p:nvSpPr>
        <p:spPr bwMode="gray">
          <a:xfrm>
            <a:off x="3755047" y="1777199"/>
            <a:ext cx="2914650" cy="7086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Original </a:t>
            </a:r>
            <a:r>
              <a:rPr lang="de-DE" sz="1800" dirty="0" err="1"/>
              <a:t>problem</a:t>
            </a:r>
            <a:endParaRPr lang="de-DE" sz="1800" dirty="0"/>
          </a:p>
        </p:txBody>
      </p:sp>
      <p:sp>
        <p:nvSpPr>
          <p:cNvPr id="8" name="Abgerundetes Rechteck 7">
            <a:extLst>
              <a:ext uri="{FF2B5EF4-FFF2-40B4-BE49-F238E27FC236}">
                <a16:creationId xmlns:a16="http://schemas.microsoft.com/office/drawing/2014/main" id="{5287E76A-8DB4-1A4A-8903-E16316FF3187}"/>
              </a:ext>
            </a:extLst>
          </p:cNvPr>
          <p:cNvSpPr/>
          <p:nvPr/>
        </p:nvSpPr>
        <p:spPr bwMode="gray">
          <a:xfrm>
            <a:off x="1450370" y="3097530"/>
            <a:ext cx="20875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Regression</a:t>
            </a:r>
          </a:p>
        </p:txBody>
      </p:sp>
      <p:sp>
        <p:nvSpPr>
          <p:cNvPr id="9" name="Abgerundetes Rechteck 8">
            <a:extLst>
              <a:ext uri="{FF2B5EF4-FFF2-40B4-BE49-F238E27FC236}">
                <a16:creationId xmlns:a16="http://schemas.microsoft.com/office/drawing/2014/main" id="{0BCEE9B2-FB3D-5846-8AFA-2A08ADA40C49}"/>
              </a:ext>
            </a:extLst>
          </p:cNvPr>
          <p:cNvSpPr/>
          <p:nvPr/>
        </p:nvSpPr>
        <p:spPr bwMode="gray">
          <a:xfrm>
            <a:off x="7040880" y="3097530"/>
            <a:ext cx="244602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Classification</a:t>
            </a:r>
            <a:endParaRPr lang="de-DE" sz="1800" dirty="0"/>
          </a:p>
        </p:txBody>
      </p:sp>
      <p:sp>
        <p:nvSpPr>
          <p:cNvPr id="10" name="Textfeld 9">
            <a:extLst>
              <a:ext uri="{FF2B5EF4-FFF2-40B4-BE49-F238E27FC236}">
                <a16:creationId xmlns:a16="http://schemas.microsoft.com/office/drawing/2014/main" id="{B4C83F75-ACFD-CE44-A07D-6F1FEB4214C7}"/>
              </a:ext>
            </a:extLst>
          </p:cNvPr>
          <p:cNvSpPr txBox="1"/>
          <p:nvPr/>
        </p:nvSpPr>
        <p:spPr bwMode="gray">
          <a:xfrm>
            <a:off x="1450370" y="4137660"/>
            <a:ext cx="2195800" cy="163449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Predict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sales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during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promotions</a:t>
            </a:r>
            <a:endParaRPr lang="de-DE" sz="1800" dirty="0">
              <a:solidFill>
                <a:schemeClr val="accent1"/>
              </a:solidFill>
              <a:latin typeface="Calibri" panose="020F0502020204030204" pitchFamily="34" charset="0"/>
              <a:cs typeface="Calibri" panose="020F0502020204030204" pitchFamily="34" charset="0"/>
            </a:endParaRPr>
          </a:p>
        </p:txBody>
      </p:sp>
      <p:sp>
        <p:nvSpPr>
          <p:cNvPr id="11" name="Textfeld 10">
            <a:extLst>
              <a:ext uri="{FF2B5EF4-FFF2-40B4-BE49-F238E27FC236}">
                <a16:creationId xmlns:a16="http://schemas.microsoft.com/office/drawing/2014/main" id="{90BB3DB0-98AC-3D48-8243-1C1970252F95}"/>
              </a:ext>
            </a:extLst>
          </p:cNvPr>
          <p:cNvSpPr txBox="1"/>
          <p:nvPr/>
        </p:nvSpPr>
        <p:spPr bwMode="gray">
          <a:xfrm>
            <a:off x="7040880" y="4137660"/>
            <a:ext cx="2537460" cy="95706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Predict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if</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sales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uplift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greater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less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than</a:t>
            </a:r>
            <a:r>
              <a:rPr lang="de-DE" dirty="0">
                <a:solidFill>
                  <a:schemeClr val="accent1"/>
                </a:solidFill>
                <a:latin typeface="Calibri" panose="020F0502020204030204" pitchFamily="34" charset="0"/>
                <a:cs typeface="Calibri" panose="020F0502020204030204" pitchFamily="34" charset="0"/>
              </a:rPr>
              <a:t> a median</a:t>
            </a:r>
            <a:endParaRPr lang="de-DE" sz="1800" dirty="0">
              <a:solidFill>
                <a:schemeClr val="accent1"/>
              </a:solidFill>
              <a:latin typeface="Calibri" panose="020F0502020204030204" pitchFamily="34" charset="0"/>
              <a:cs typeface="Calibri" panose="020F0502020204030204" pitchFamily="34" charset="0"/>
            </a:endParaRPr>
          </a:p>
        </p:txBody>
      </p:sp>
      <p:cxnSp>
        <p:nvCxnSpPr>
          <p:cNvPr id="13" name="Gerade Verbindung mit Pfeil 12">
            <a:extLst>
              <a:ext uri="{FF2B5EF4-FFF2-40B4-BE49-F238E27FC236}">
                <a16:creationId xmlns:a16="http://schemas.microsoft.com/office/drawing/2014/main" id="{5C2839A1-1115-2F4E-BDD5-E0370AEF8BBF}"/>
              </a:ext>
            </a:extLst>
          </p:cNvPr>
          <p:cNvCxnSpPr/>
          <p:nvPr/>
        </p:nvCxnSpPr>
        <p:spPr bwMode="gray">
          <a:xfrm flipH="1">
            <a:off x="3154680" y="2485859"/>
            <a:ext cx="49149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7C909F0-6E72-2A49-BF86-2452DD3299C9}"/>
              </a:ext>
            </a:extLst>
          </p:cNvPr>
          <p:cNvCxnSpPr>
            <a:cxnSpLocks/>
          </p:cNvCxnSpPr>
          <p:nvPr/>
        </p:nvCxnSpPr>
        <p:spPr bwMode="gray">
          <a:xfrm>
            <a:off x="6732270" y="2500229"/>
            <a:ext cx="61722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6805B34-EFB3-8246-A9B4-1BBE27A5F639}"/>
              </a:ext>
            </a:extLst>
          </p:cNvPr>
          <p:cNvSpPr/>
          <p:nvPr/>
        </p:nvSpPr>
        <p:spPr bwMode="gray">
          <a:xfrm>
            <a:off x="6643833" y="2500229"/>
            <a:ext cx="3240113" cy="30232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8705111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Schwarz group</a:t>
            </a:r>
          </a:p>
        </p:txBody>
      </p:sp>
      <p:sp>
        <p:nvSpPr>
          <p:cNvPr id="3" name="Subtitle 2"/>
          <p:cNvSpPr>
            <a:spLocks noGrp="1"/>
          </p:cNvSpPr>
          <p:nvPr>
            <p:ph type="subTitle" idx="1"/>
          </p:nvPr>
        </p:nvSpPr>
        <p:spPr/>
        <p:txBody>
          <a:bodyPr/>
          <a:lstStyle/>
          <a:p>
            <a:r>
              <a:rPr lang="en-US" dirty="0"/>
              <a:t>Company 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a:t>
            </a:fld>
            <a:endParaRPr lang="de-DE" dirty="0">
              <a:solidFill>
                <a:srgbClr val="791F82"/>
              </a:solidFill>
            </a:endParaRPr>
          </a:p>
        </p:txBody>
      </p:sp>
      <p:pic>
        <p:nvPicPr>
          <p:cNvPr id="8" name="Picture 7" descr="Logo_SchwarzGrup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043" y="1347591"/>
            <a:ext cx="5502617" cy="4457120"/>
          </a:xfrm>
          <a:prstGeom prst="rect">
            <a:avLst/>
          </a:prstGeom>
        </p:spPr>
      </p:pic>
      <p:pic>
        <p:nvPicPr>
          <p:cNvPr id="10" name="Picture 9" descr="qW_WHXE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58" y="1963690"/>
            <a:ext cx="5090916" cy="3391823"/>
          </a:xfrm>
          <a:prstGeom prst="rect">
            <a:avLst/>
          </a:prstGeom>
        </p:spPr>
      </p:pic>
    </p:spTree>
    <p:extLst>
      <p:ext uri="{BB962C8B-B14F-4D97-AF65-F5344CB8AC3E}">
        <p14:creationId xmlns:p14="http://schemas.microsoft.com/office/powerpoint/2010/main" val="710494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ubtitle 2"/>
          <p:cNvSpPr>
            <a:spLocks noGrp="1"/>
          </p:cNvSpPr>
          <p:nvPr>
            <p:ph type="subTitle" idx="1"/>
          </p:nvPr>
        </p:nvSpPr>
        <p:spPr/>
        <p:txBody>
          <a:bodyPr/>
          <a:lstStyle/>
          <a:p>
            <a:r>
              <a:rPr lang="en-US" dirty="0"/>
              <a:t>Application in retail</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20</a:t>
            </a:fld>
            <a:endParaRPr lang="de-DE" dirty="0">
              <a:solidFill>
                <a:srgbClr val="791F82"/>
              </a:solidFill>
            </a:endParaRPr>
          </a:p>
        </p:txBody>
      </p:sp>
      <p:sp>
        <p:nvSpPr>
          <p:cNvPr id="6" name="Text Placeholder 5"/>
          <p:cNvSpPr>
            <a:spLocks noGrp="1"/>
          </p:cNvSpPr>
          <p:nvPr>
            <p:ph type="body" sz="quarter" idx="13"/>
          </p:nvPr>
        </p:nvSpPr>
        <p:spPr>
          <a:xfrm>
            <a:off x="1479405" y="2347483"/>
            <a:ext cx="9347745" cy="3754337"/>
          </a:xfrm>
        </p:spPr>
        <p:txBody>
          <a:bodyPr/>
          <a:lstStyle/>
          <a:p>
            <a:r>
              <a:rPr lang="en-US" sz="2799" b="1" cap="all" dirty="0">
                <a:solidFill>
                  <a:schemeClr val="accent1"/>
                </a:solidFill>
                <a:latin typeface="+mj-lt"/>
                <a:ea typeface="+mj-ea"/>
                <a:cs typeface="+mj-cs"/>
              </a:rPr>
              <a:t>We have to plan a new promotion and would like to see how effective it will be and Why.</a:t>
            </a:r>
          </a:p>
        </p:txBody>
      </p:sp>
    </p:spTree>
    <p:extLst>
      <p:ext uri="{BB962C8B-B14F-4D97-AF65-F5344CB8AC3E}">
        <p14:creationId xmlns:p14="http://schemas.microsoft.com/office/powerpoint/2010/main" val="25478017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A7AF96-B2D5-164D-BFB5-CFF4C29038EB}"/>
              </a:ext>
            </a:extLst>
          </p:cNvPr>
          <p:cNvSpPr>
            <a:spLocks noGrp="1"/>
          </p:cNvSpPr>
          <p:nvPr>
            <p:ph type="title"/>
          </p:nvPr>
        </p:nvSpPr>
        <p:spPr/>
        <p:txBody>
          <a:bodyPr/>
          <a:lstStyle/>
          <a:p>
            <a:r>
              <a:rPr lang="de-DE" dirty="0"/>
              <a:t>LIME</a:t>
            </a:r>
          </a:p>
        </p:txBody>
      </p:sp>
      <p:sp>
        <p:nvSpPr>
          <p:cNvPr id="3" name="Untertitel 2">
            <a:extLst>
              <a:ext uri="{FF2B5EF4-FFF2-40B4-BE49-F238E27FC236}">
                <a16:creationId xmlns:a16="http://schemas.microsoft.com/office/drawing/2014/main" id="{4AFD475A-48A0-6A43-96B7-D6BCA2889165}"/>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ABED706-FFA5-0745-A04B-27FD56FABC6D}"/>
              </a:ext>
            </a:extLst>
          </p:cNvPr>
          <p:cNvSpPr>
            <a:spLocks noGrp="1"/>
          </p:cNvSpPr>
          <p:nvPr>
            <p:ph type="sldNum" sz="quarter" idx="12"/>
          </p:nvPr>
        </p:nvSpPr>
        <p:spPr/>
        <p:txBody>
          <a:bodyPr/>
          <a:lstStyle/>
          <a:p>
            <a:fld id="{0C7C1E0B-BD27-42F8-BC6B-2F0636970842}" type="slidenum">
              <a:rPr lang="de-DE" smtClean="0">
                <a:solidFill>
                  <a:srgbClr val="791F82"/>
                </a:solidFill>
              </a:rPr>
              <a:pPr/>
              <a:t>21</a:t>
            </a:fld>
            <a:endParaRPr lang="de-DE" dirty="0">
              <a:solidFill>
                <a:srgbClr val="791F82"/>
              </a:solidFill>
            </a:endParaRPr>
          </a:p>
        </p:txBody>
      </p:sp>
      <p:sp>
        <p:nvSpPr>
          <p:cNvPr id="13" name="Textfeld 12">
            <a:extLst>
              <a:ext uri="{FF2B5EF4-FFF2-40B4-BE49-F238E27FC236}">
                <a16:creationId xmlns:a16="http://schemas.microsoft.com/office/drawing/2014/main" id="{82DE5CA7-8DAE-5E41-BB99-F3E3AC58371A}"/>
              </a:ext>
            </a:extLst>
          </p:cNvPr>
          <p:cNvSpPr txBox="1"/>
          <p:nvPr/>
        </p:nvSpPr>
        <p:spPr bwMode="gray">
          <a:xfrm>
            <a:off x="2414270" y="1404530"/>
            <a:ext cx="5337810" cy="66294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LIME </a:t>
            </a:r>
            <a:r>
              <a:rPr lang="de-DE" sz="2800" b="1" dirty="0" err="1">
                <a:solidFill>
                  <a:schemeClr val="accent1"/>
                </a:solidFill>
                <a:latin typeface="Calibri" panose="020F0502020204030204" pitchFamily="34" charset="0"/>
                <a:cs typeface="Calibri" panose="020F0502020204030204" pitchFamily="34" charset="0"/>
              </a:rPr>
              <a:t>is</a:t>
            </a:r>
            <a:r>
              <a:rPr lang="de-DE" sz="2800" b="1" dirty="0">
                <a:solidFill>
                  <a:schemeClr val="accent1"/>
                </a:solidFill>
                <a:latin typeface="Calibri" panose="020F0502020204030204" pitchFamily="34" charset="0"/>
                <a:cs typeface="Calibri" panose="020F0502020204030204" pitchFamily="34" charset="0"/>
              </a:rPr>
              <a:t> a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surrogate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endParaRPr lang="de-DE" sz="2800" b="1" dirty="0">
              <a:solidFill>
                <a:schemeClr val="accent1"/>
              </a:solidFill>
              <a:latin typeface="Calibri" panose="020F0502020204030204" pitchFamily="34" charset="0"/>
              <a:cs typeface="Calibri" panose="020F0502020204030204" pitchFamily="34" charset="0"/>
            </a:endParaRPr>
          </a:p>
        </p:txBody>
      </p:sp>
      <p:pic>
        <p:nvPicPr>
          <p:cNvPr id="15" name="Grafik 14">
            <a:extLst>
              <a:ext uri="{FF2B5EF4-FFF2-40B4-BE49-F238E27FC236}">
                <a16:creationId xmlns:a16="http://schemas.microsoft.com/office/drawing/2014/main" id="{01C6FDE6-CBE6-A745-AF1F-990D32BED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2306472"/>
            <a:ext cx="3365500" cy="2095500"/>
          </a:xfrm>
          <a:prstGeom prst="rect">
            <a:avLst/>
          </a:prstGeom>
        </p:spPr>
      </p:pic>
      <p:sp>
        <p:nvSpPr>
          <p:cNvPr id="16" name="Textfeld 15">
            <a:extLst>
              <a:ext uri="{FF2B5EF4-FFF2-40B4-BE49-F238E27FC236}">
                <a16:creationId xmlns:a16="http://schemas.microsoft.com/office/drawing/2014/main" id="{6C33E88E-D239-E145-9641-D7D73B289416}"/>
              </a:ext>
            </a:extLst>
          </p:cNvPr>
          <p:cNvSpPr txBox="1"/>
          <p:nvPr/>
        </p:nvSpPr>
        <p:spPr bwMode="gray">
          <a:xfrm>
            <a:off x="6240780" y="2306472"/>
            <a:ext cx="3886200" cy="192262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We</a:t>
            </a:r>
            <a:r>
              <a:rPr lang="de-DE" dirty="0">
                <a:solidFill>
                  <a:schemeClr val="accent1"/>
                </a:solidFill>
                <a:latin typeface="Calibri" panose="020F0502020204030204" pitchFamily="34" charset="0"/>
                <a:cs typeface="Calibri" panose="020F0502020204030204" pitchFamily="34" charset="0"/>
              </a:rPr>
              <a:t> pick </a:t>
            </a:r>
            <a:r>
              <a:rPr lang="de-DE" dirty="0" err="1">
                <a:solidFill>
                  <a:schemeClr val="accent1"/>
                </a:solidFill>
                <a:latin typeface="Calibri" panose="020F0502020204030204" pitchFamily="34" charset="0"/>
                <a:cs typeface="Calibri" panose="020F0502020204030204" pitchFamily="34" charset="0"/>
              </a:rPr>
              <a:t>some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classify</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latin typeface="Calibri" panose="020F0502020204030204" pitchFamily="34" charset="0"/>
                <a:cs typeface="Calibri" panose="020F0502020204030204" pitchFamily="34" charset="0"/>
              </a:rPr>
              <a:t>The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was </a:t>
            </a:r>
            <a:r>
              <a:rPr lang="de-DE" dirty="0" err="1">
                <a:solidFill>
                  <a:schemeClr val="accent1"/>
                </a:solidFill>
                <a:latin typeface="Calibri" panose="020F0502020204030204" pitchFamily="34" charset="0"/>
                <a:cs typeface="Calibri" panose="020F0502020204030204" pitchFamily="34" charset="0"/>
              </a:rPr>
              <a:t>classified</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as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being</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over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the</a:t>
            </a:r>
            <a:r>
              <a:rPr lang="de-DE" dirty="0">
                <a:solidFill>
                  <a:schemeClr val="accent1"/>
                </a:solidFill>
                <a:latin typeface="Calibri" panose="020F0502020204030204" pitchFamily="34" charset="0"/>
                <a:cs typeface="Calibri" panose="020F0502020204030204" pitchFamily="34" charset="0"/>
              </a:rPr>
              <a:t> median</a:t>
            </a:r>
          </a:p>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With</a:t>
            </a:r>
            <a:r>
              <a:rPr lang="de-DE" sz="1800" dirty="0">
                <a:solidFill>
                  <a:schemeClr val="accent1"/>
                </a:solidFill>
                <a:latin typeface="Calibri" panose="020F0502020204030204" pitchFamily="34" charset="0"/>
                <a:cs typeface="Calibri" panose="020F0502020204030204" pitchFamily="34" charset="0"/>
              </a:rPr>
              <a:t> score </a:t>
            </a:r>
            <a:r>
              <a:rPr lang="de-DE" dirty="0">
                <a:solidFill>
                  <a:schemeClr val="accent1"/>
                </a:solidFill>
                <a:latin typeface="Calibri" panose="020F0502020204030204" pitchFamily="34" charset="0"/>
                <a:cs typeface="Calibri" panose="020F0502020204030204" pitchFamily="34" charset="0"/>
              </a:rPr>
              <a:t>0.96</a:t>
            </a:r>
            <a:endParaRPr lang="de-DE" sz="1800" dirty="0">
              <a:solidFill>
                <a:schemeClr val="accent1"/>
              </a:solidFill>
              <a:latin typeface="Calibri" panose="020F0502020204030204" pitchFamily="34" charset="0"/>
              <a:cs typeface="Calibri" panose="020F0502020204030204" pitchFamily="34" charset="0"/>
            </a:endParaRPr>
          </a:p>
        </p:txBody>
      </p:sp>
      <p:pic>
        <p:nvPicPr>
          <p:cNvPr id="8" name="Grafik 7">
            <a:extLst>
              <a:ext uri="{FF2B5EF4-FFF2-40B4-BE49-F238E27FC236}">
                <a16:creationId xmlns:a16="http://schemas.microsoft.com/office/drawing/2014/main" id="{2BC3B817-35C1-DD48-BBAF-E956D0ADD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88" y="4547976"/>
            <a:ext cx="7511089" cy="1989878"/>
          </a:xfrm>
          <a:prstGeom prst="rect">
            <a:avLst/>
          </a:prstGeom>
        </p:spPr>
      </p:pic>
    </p:spTree>
    <p:extLst>
      <p:ext uri="{BB962C8B-B14F-4D97-AF65-F5344CB8AC3E}">
        <p14:creationId xmlns:p14="http://schemas.microsoft.com/office/powerpoint/2010/main" val="17746527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852EC9-1E7C-D846-87E7-BA4265351E20}"/>
              </a:ext>
            </a:extLst>
          </p:cNvPr>
          <p:cNvSpPr>
            <a:spLocks noGrp="1"/>
          </p:cNvSpPr>
          <p:nvPr>
            <p:ph type="title"/>
          </p:nvPr>
        </p:nvSpPr>
        <p:spPr/>
        <p:txBody>
          <a:bodyPr/>
          <a:lstStyle/>
          <a:p>
            <a:r>
              <a:rPr lang="de-DE" dirty="0"/>
              <a:t>SHAP</a:t>
            </a:r>
          </a:p>
        </p:txBody>
      </p:sp>
      <p:sp>
        <p:nvSpPr>
          <p:cNvPr id="3" name="Untertitel 2">
            <a:extLst>
              <a:ext uri="{FF2B5EF4-FFF2-40B4-BE49-F238E27FC236}">
                <a16:creationId xmlns:a16="http://schemas.microsoft.com/office/drawing/2014/main" id="{453735D2-C9C3-0E4E-BB32-A535363D5304}"/>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48BE521-18BC-5F45-B633-8DBCF42C7CE3}"/>
              </a:ext>
            </a:extLst>
          </p:cNvPr>
          <p:cNvSpPr>
            <a:spLocks noGrp="1"/>
          </p:cNvSpPr>
          <p:nvPr>
            <p:ph type="sldNum" sz="quarter" idx="12"/>
          </p:nvPr>
        </p:nvSpPr>
        <p:spPr/>
        <p:txBody>
          <a:bodyPr/>
          <a:lstStyle/>
          <a:p>
            <a:fld id="{0C7C1E0B-BD27-42F8-BC6B-2F0636970842}" type="slidenum">
              <a:rPr lang="de-DE" smtClean="0">
                <a:solidFill>
                  <a:srgbClr val="791F82"/>
                </a:solidFill>
              </a:rPr>
              <a:pPr/>
              <a:t>22</a:t>
            </a:fld>
            <a:endParaRPr lang="de-DE" dirty="0">
              <a:solidFill>
                <a:srgbClr val="791F82"/>
              </a:solidFill>
            </a:endParaRPr>
          </a:p>
        </p:txBody>
      </p:sp>
      <p:sp>
        <p:nvSpPr>
          <p:cNvPr id="9" name="Textfeld 8">
            <a:extLst>
              <a:ext uri="{FF2B5EF4-FFF2-40B4-BE49-F238E27FC236}">
                <a16:creationId xmlns:a16="http://schemas.microsoft.com/office/drawing/2014/main" id="{3C0550CE-A77A-7C40-98F3-13A3003AE48E}"/>
              </a:ext>
            </a:extLst>
          </p:cNvPr>
          <p:cNvSpPr txBox="1"/>
          <p:nvPr/>
        </p:nvSpPr>
        <p:spPr bwMode="gray">
          <a:xfrm>
            <a:off x="548640" y="1715239"/>
            <a:ext cx="4263390" cy="3714011"/>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SHAP </a:t>
            </a:r>
            <a:r>
              <a:rPr lang="de-DE" sz="2800" b="1" dirty="0" err="1">
                <a:solidFill>
                  <a:schemeClr val="accent1"/>
                </a:solidFill>
                <a:latin typeface="Calibri" panose="020F0502020204030204" pitchFamily="34" charset="0"/>
                <a:cs typeface="Calibri" panose="020F0502020204030204" pitchFamily="34" charset="0"/>
              </a:rPr>
              <a:t>value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contribution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difference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between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average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and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actual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of</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instance</a:t>
            </a:r>
            <a:r>
              <a:rPr lang="de-DE" sz="2800" b="1" dirty="0">
                <a:solidFill>
                  <a:schemeClr val="accent1"/>
                </a:solidFill>
                <a:latin typeface="Calibri" panose="020F0502020204030204" pitchFamily="34" charset="0"/>
                <a:cs typeface="Calibri" panose="020F0502020204030204" pitchFamily="34" charset="0"/>
              </a:rPr>
              <a:t>. </a:t>
            </a:r>
          </a:p>
        </p:txBody>
      </p:sp>
      <p:pic>
        <p:nvPicPr>
          <p:cNvPr id="10" name="Grafik 9">
            <a:extLst>
              <a:ext uri="{FF2B5EF4-FFF2-40B4-BE49-F238E27FC236}">
                <a16:creationId xmlns:a16="http://schemas.microsoft.com/office/drawing/2014/main" id="{40F69966-3FE9-C24D-A5EA-33E76354D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130" y="1255152"/>
            <a:ext cx="6071824" cy="5025742"/>
          </a:xfrm>
          <a:prstGeom prst="rect">
            <a:avLst/>
          </a:prstGeom>
        </p:spPr>
      </p:pic>
    </p:spTree>
    <p:extLst>
      <p:ext uri="{BB962C8B-B14F-4D97-AF65-F5344CB8AC3E}">
        <p14:creationId xmlns:p14="http://schemas.microsoft.com/office/powerpoint/2010/main" val="14350042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ABC568-F15F-4949-B759-0B6881795490}"/>
              </a:ext>
            </a:extLst>
          </p:cNvPr>
          <p:cNvSpPr>
            <a:spLocks noGrp="1"/>
          </p:cNvSpPr>
          <p:nvPr>
            <p:ph type="title"/>
          </p:nvPr>
        </p:nvSpPr>
        <p:spPr/>
        <p:txBody>
          <a:bodyPr/>
          <a:lstStyle/>
          <a:p>
            <a:r>
              <a:rPr lang="de-DE" dirty="0"/>
              <a:t>Anchor</a:t>
            </a:r>
          </a:p>
        </p:txBody>
      </p:sp>
      <p:sp>
        <p:nvSpPr>
          <p:cNvPr id="3" name="Untertitel 2">
            <a:extLst>
              <a:ext uri="{FF2B5EF4-FFF2-40B4-BE49-F238E27FC236}">
                <a16:creationId xmlns:a16="http://schemas.microsoft.com/office/drawing/2014/main" id="{EE358DE4-8BDD-B84C-9DF7-D9B00ED3A8EF}"/>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D7508A9-0F26-0842-9ED1-DB3DCF23D96C}"/>
              </a:ext>
            </a:extLst>
          </p:cNvPr>
          <p:cNvSpPr>
            <a:spLocks noGrp="1"/>
          </p:cNvSpPr>
          <p:nvPr>
            <p:ph type="sldNum" sz="quarter" idx="12"/>
          </p:nvPr>
        </p:nvSpPr>
        <p:spPr/>
        <p:txBody>
          <a:bodyPr/>
          <a:lstStyle/>
          <a:p>
            <a:fld id="{0C7C1E0B-BD27-42F8-BC6B-2F0636970842}" type="slidenum">
              <a:rPr lang="de-DE" smtClean="0">
                <a:solidFill>
                  <a:srgbClr val="791F82"/>
                </a:solidFill>
              </a:rPr>
              <a:pPr/>
              <a:t>23</a:t>
            </a:fld>
            <a:endParaRPr lang="de-DE" dirty="0">
              <a:solidFill>
                <a:srgbClr val="791F82"/>
              </a:solidFill>
            </a:endParaRPr>
          </a:p>
        </p:txBody>
      </p:sp>
      <p:sp>
        <p:nvSpPr>
          <p:cNvPr id="7" name="Textfeld 6">
            <a:extLst>
              <a:ext uri="{FF2B5EF4-FFF2-40B4-BE49-F238E27FC236}">
                <a16:creationId xmlns:a16="http://schemas.microsoft.com/office/drawing/2014/main" id="{7DD9E04F-FABC-9B4A-A3FA-04097E98C823}"/>
              </a:ext>
            </a:extLst>
          </p:cNvPr>
          <p:cNvSpPr txBox="1"/>
          <p:nvPr/>
        </p:nvSpPr>
        <p:spPr bwMode="gray">
          <a:xfrm>
            <a:off x="2718491" y="1642086"/>
            <a:ext cx="5785429" cy="52578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Anchor –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rules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with</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guarantees</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C9470215-32F3-634F-8CDD-1D77779B5F43}"/>
              </a:ext>
            </a:extLst>
          </p:cNvPr>
          <p:cNvSpPr txBox="1"/>
          <p:nvPr/>
        </p:nvSpPr>
        <p:spPr bwMode="gray">
          <a:xfrm>
            <a:off x="589143" y="3252450"/>
            <a:ext cx="11141361" cy="1714500"/>
          </a:xfrm>
          <a:prstGeom prst="rect">
            <a:avLst/>
          </a:prstGeom>
          <a:noFill/>
        </p:spPr>
        <p:txBody>
          <a:bodyPr wrap="square" lIns="0" tIns="0" rIns="0" bIns="0" rtlCol="0">
            <a:noAutofit/>
          </a:bodyPr>
          <a:lstStyle/>
          <a:p>
            <a:r>
              <a:rPr lang="de-DE" sz="3200" b="1" dirty="0" err="1">
                <a:solidFill>
                  <a:schemeClr val="accent1"/>
                </a:solidFill>
                <a:latin typeface="Calibri" panose="020F0502020204030204" pitchFamily="34" charset="0"/>
                <a:cs typeface="Calibri" panose="020F0502020204030204" pitchFamily="34" charset="0"/>
              </a:rPr>
              <a:t>price_diff_abs</a:t>
            </a:r>
            <a:r>
              <a:rPr lang="de-DE" sz="3200" b="1" dirty="0">
                <a:solidFill>
                  <a:schemeClr val="accent1"/>
                </a:solidFill>
                <a:latin typeface="Calibri" panose="020F0502020204030204" pitchFamily="34" charset="0"/>
                <a:cs typeface="Calibri" panose="020F0502020204030204" pitchFamily="34" charset="0"/>
              </a:rPr>
              <a:t> &lt;= 2.00 AND </a:t>
            </a:r>
            <a:r>
              <a:rPr lang="de-DE" sz="3200" b="1" dirty="0" err="1">
                <a:solidFill>
                  <a:schemeClr val="accent1"/>
                </a:solidFill>
                <a:latin typeface="Calibri" panose="020F0502020204030204" pitchFamily="34" charset="0"/>
                <a:cs typeface="Calibri" panose="020F0502020204030204" pitchFamily="34" charset="0"/>
              </a:rPr>
              <a:t>family</a:t>
            </a:r>
            <a:r>
              <a:rPr lang="de-DE" sz="3200" b="1" dirty="0">
                <a:solidFill>
                  <a:schemeClr val="accent1"/>
                </a:solidFill>
                <a:latin typeface="Calibri" panose="020F0502020204030204" pitchFamily="34" charset="0"/>
                <a:cs typeface="Calibri" panose="020F0502020204030204" pitchFamily="34" charset="0"/>
              </a:rPr>
              <a:t> &lt;= 0.38 AND </a:t>
            </a:r>
            <a:r>
              <a:rPr lang="de-DE" sz="3200" b="1" dirty="0" err="1">
                <a:solidFill>
                  <a:schemeClr val="accent1"/>
                </a:solidFill>
                <a:latin typeface="Calibri" panose="020F0502020204030204" pitchFamily="34" charset="0"/>
                <a:cs typeface="Calibri" panose="020F0502020204030204" pitchFamily="34" charset="0"/>
              </a:rPr>
              <a:t>placement</a:t>
            </a:r>
            <a:r>
              <a:rPr lang="de-DE" sz="3200" b="1" dirty="0">
                <a:solidFill>
                  <a:schemeClr val="accent1"/>
                </a:solidFill>
                <a:latin typeface="Calibri" panose="020F0502020204030204" pitchFamily="34" charset="0"/>
                <a:cs typeface="Calibri" panose="020F0502020204030204" pitchFamily="34" charset="0"/>
              </a:rPr>
              <a:t> &gt; 0</a:t>
            </a:r>
          </a:p>
        </p:txBody>
      </p:sp>
    </p:spTree>
    <p:extLst>
      <p:ext uri="{BB962C8B-B14F-4D97-AF65-F5344CB8AC3E}">
        <p14:creationId xmlns:p14="http://schemas.microsoft.com/office/powerpoint/2010/main" val="28742007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136AC-68BE-1C4D-BA9E-48A6CD2569AF}"/>
              </a:ext>
            </a:extLst>
          </p:cNvPr>
          <p:cNvSpPr>
            <a:spLocks noGrp="1"/>
          </p:cNvSpPr>
          <p:nvPr>
            <p:ph type="title"/>
          </p:nvPr>
        </p:nvSpPr>
        <p:spPr/>
        <p:txBody>
          <a:bodyPr/>
          <a:lstStyle/>
          <a:p>
            <a:r>
              <a:rPr lang="de-DE" dirty="0" err="1"/>
              <a:t>Counterfactual</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DE41ED1F-F5D2-2045-B101-3B52D42E01B6}"/>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37CEDFC-6A82-C844-AE4C-E32A1E69163E}"/>
              </a:ext>
            </a:extLst>
          </p:cNvPr>
          <p:cNvSpPr>
            <a:spLocks noGrp="1"/>
          </p:cNvSpPr>
          <p:nvPr>
            <p:ph type="sldNum" sz="quarter" idx="12"/>
          </p:nvPr>
        </p:nvSpPr>
        <p:spPr/>
        <p:txBody>
          <a:bodyPr/>
          <a:lstStyle/>
          <a:p>
            <a:fld id="{0C7C1E0B-BD27-42F8-BC6B-2F0636970842}" type="slidenum">
              <a:rPr lang="de-DE" smtClean="0">
                <a:solidFill>
                  <a:srgbClr val="791F82"/>
                </a:solidFill>
              </a:rPr>
              <a:pPr/>
              <a:t>24</a:t>
            </a:fld>
            <a:endParaRPr lang="de-DE" dirty="0">
              <a:solidFill>
                <a:srgbClr val="791F82"/>
              </a:solidFill>
            </a:endParaRPr>
          </a:p>
        </p:txBody>
      </p:sp>
      <p:sp>
        <p:nvSpPr>
          <p:cNvPr id="7" name="Textfeld 6">
            <a:extLst>
              <a:ext uri="{FF2B5EF4-FFF2-40B4-BE49-F238E27FC236}">
                <a16:creationId xmlns:a16="http://schemas.microsoft.com/office/drawing/2014/main" id="{55837DDA-4E7C-A940-AF16-A02B7746E5A8}"/>
              </a:ext>
            </a:extLst>
          </p:cNvPr>
          <p:cNvSpPr txBox="1"/>
          <p:nvPr/>
        </p:nvSpPr>
        <p:spPr bwMode="gray">
          <a:xfrm>
            <a:off x="1101858" y="1783080"/>
            <a:ext cx="10319346" cy="731520"/>
          </a:xfrm>
          <a:prstGeom prst="rect">
            <a:avLst/>
          </a:prstGeom>
          <a:noFill/>
        </p:spPr>
        <p:txBody>
          <a:bodyPr wrap="square" lIns="0" tIns="0" rIns="0" bIns="0" rtlCol="0">
            <a:noAutofit/>
          </a:bodyPr>
          <a:lstStyle/>
          <a:p>
            <a:r>
              <a:rPr lang="de-DE" sz="2800" b="1" dirty="0" err="1">
                <a:solidFill>
                  <a:schemeClr val="accent1"/>
                </a:solidFill>
                <a:latin typeface="Calibri" panose="020F0502020204030204" pitchFamily="34" charset="0"/>
                <a:cs typeface="Calibri" panose="020F0502020204030204" pitchFamily="34" charset="0"/>
              </a:rPr>
              <a:t>What</a:t>
            </a:r>
            <a:r>
              <a:rPr lang="de-DE" sz="2800" b="1" dirty="0">
                <a:solidFill>
                  <a:schemeClr val="accent1"/>
                </a:solidFill>
                <a:latin typeface="Calibri" panose="020F0502020204030204" pitchFamily="34" charset="0"/>
                <a:cs typeface="Calibri" panose="020F0502020204030204" pitchFamily="34" charset="0"/>
              </a:rPr>
              <a:t> minimal </a:t>
            </a:r>
            <a:r>
              <a:rPr lang="de-DE" sz="2800" b="1" dirty="0" err="1">
                <a:solidFill>
                  <a:schemeClr val="accent1"/>
                </a:solidFill>
                <a:latin typeface="Calibri" panose="020F0502020204030204" pitchFamily="34" charset="0"/>
                <a:cs typeface="Calibri" panose="020F0502020204030204" pitchFamily="34" charset="0"/>
              </a:rPr>
              <a:t>changes</a:t>
            </a:r>
            <a:r>
              <a:rPr lang="de-DE" sz="2800" b="1" dirty="0">
                <a:solidFill>
                  <a:schemeClr val="accent1"/>
                </a:solidFill>
                <a:latin typeface="Calibri" panose="020F0502020204030204" pitchFamily="34" charset="0"/>
                <a:cs typeface="Calibri" panose="020F0502020204030204" pitchFamily="34" charset="0"/>
              </a:rPr>
              <a:t> do </a:t>
            </a:r>
            <a:r>
              <a:rPr lang="de-DE" sz="2800" b="1" dirty="0" err="1">
                <a:solidFill>
                  <a:schemeClr val="accent1"/>
                </a:solidFill>
                <a:latin typeface="Calibri" panose="020F0502020204030204" pitchFamily="34" charset="0"/>
                <a:cs typeface="Calibri" panose="020F0502020204030204" pitchFamily="34" charset="0"/>
              </a:rPr>
              <a:t>we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need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introduce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flip</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48CA508E-6042-AB4B-80DD-DCBD4BF608D2}"/>
              </a:ext>
            </a:extLst>
          </p:cNvPr>
          <p:cNvSpPr txBox="1"/>
          <p:nvPr/>
        </p:nvSpPr>
        <p:spPr bwMode="gray">
          <a:xfrm>
            <a:off x="998988" y="2743200"/>
            <a:ext cx="4418832" cy="195453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One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can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only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allow</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changes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specific</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features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month</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day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store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location</a:t>
            </a:r>
            <a:r>
              <a:rPr lang="de-DE" sz="2400" b="1" dirty="0">
                <a:solidFill>
                  <a:schemeClr val="accent1"/>
                </a:solidFill>
                <a:latin typeface="Calibri" panose="020F0502020204030204" pitchFamily="34" charset="0"/>
                <a:cs typeface="Calibri" panose="020F0502020204030204" pitchFamily="34" charset="0"/>
              </a:rPr>
              <a:t>, etc.)</a:t>
            </a:r>
          </a:p>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Sometimes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it</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not  </a:t>
            </a:r>
            <a:r>
              <a:rPr lang="de-DE" sz="2400" b="1" dirty="0" err="1">
                <a:solidFill>
                  <a:schemeClr val="accent1"/>
                </a:solidFill>
                <a:latin typeface="Calibri" panose="020F0502020204030204" pitchFamily="34" charset="0"/>
                <a:cs typeface="Calibri" panose="020F0502020204030204" pitchFamily="34" charset="0"/>
              </a:rPr>
              <a:t>possible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find a </a:t>
            </a:r>
            <a:r>
              <a:rPr lang="de-DE" sz="2400" b="1" dirty="0" err="1">
                <a:solidFill>
                  <a:schemeClr val="accent1"/>
                </a:solidFill>
                <a:latin typeface="Calibri" panose="020F0502020204030204" pitchFamily="34" charset="0"/>
                <a:cs typeface="Calibri" panose="020F0502020204030204" pitchFamily="34" charset="0"/>
              </a:rPr>
              <a:t>counterfactual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especially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when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score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close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1.</a:t>
            </a:r>
          </a:p>
        </p:txBody>
      </p:sp>
      <p:sp>
        <p:nvSpPr>
          <p:cNvPr id="9" name="Textfeld 8">
            <a:extLst>
              <a:ext uri="{FF2B5EF4-FFF2-40B4-BE49-F238E27FC236}">
                <a16:creationId xmlns:a16="http://schemas.microsoft.com/office/drawing/2014/main" id="{1DA576FE-4A33-D548-9673-FB4B813B6578}"/>
              </a:ext>
            </a:extLst>
          </p:cNvPr>
          <p:cNvSpPr txBox="1"/>
          <p:nvPr/>
        </p:nvSpPr>
        <p:spPr bwMode="gray">
          <a:xfrm>
            <a:off x="6261531" y="2743200"/>
            <a:ext cx="5461596" cy="3375834"/>
          </a:xfrm>
          <a:prstGeom prst="rect">
            <a:avLst/>
          </a:prstGeom>
          <a:noFill/>
        </p:spPr>
        <p:txBody>
          <a:bodyPr wrap="square" lIns="0" tIns="0" rIns="0" bIns="0" rtlCol="0">
            <a:noAutofit/>
          </a:bodyPr>
          <a:lstStyle/>
          <a:p>
            <a:r>
              <a:rPr lang="de-DE" b="1" dirty="0">
                <a:solidFill>
                  <a:schemeClr val="accent1"/>
                </a:solidFill>
              </a:rPr>
              <a:t>A </a:t>
            </a:r>
            <a:r>
              <a:rPr lang="de-DE" b="1" dirty="0" err="1">
                <a:solidFill>
                  <a:schemeClr val="accent1"/>
                </a:solidFill>
              </a:rPr>
              <a:t>counterfactual</a:t>
            </a:r>
            <a:r>
              <a:rPr lang="de-DE" b="1" dirty="0">
                <a:solidFill>
                  <a:schemeClr val="accent1"/>
                </a:solidFill>
              </a:rPr>
              <a:t>:</a:t>
            </a:r>
          </a:p>
          <a:p>
            <a:pPr marL="285750" indent="-285750">
              <a:buFont typeface="Arial" panose="020B0604020202020204" pitchFamily="34" charset="0"/>
              <a:buChar char="•"/>
            </a:pPr>
            <a:r>
              <a:rPr lang="de-DE" b="1" dirty="0" err="1">
                <a:solidFill>
                  <a:schemeClr val="accent1"/>
                </a:solidFill>
              </a:rPr>
              <a:t>family</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family</a:t>
            </a:r>
            <a:r>
              <a:rPr lang="de-DE" b="1" dirty="0">
                <a:solidFill>
                  <a:schemeClr val="accent1"/>
                </a:solidFill>
              </a:rPr>
              <a:t> </a:t>
            </a:r>
          </a:p>
          <a:p>
            <a:pPr marL="285750" indent="-285750">
              <a:buFont typeface="Arial" panose="020B0604020202020204" pitchFamily="34" charset="0"/>
              <a:buChar char="•"/>
            </a:pPr>
            <a:r>
              <a:rPr lang="de-DE" b="1" dirty="0" err="1">
                <a:solidFill>
                  <a:schemeClr val="accent1"/>
                </a:solidFill>
              </a:rPr>
              <a:t>group</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group</a:t>
            </a:r>
            <a:endParaRPr lang="de-DE" b="1" dirty="0">
              <a:solidFill>
                <a:schemeClr val="accent1"/>
              </a:solidFill>
            </a:endParaRPr>
          </a:p>
          <a:p>
            <a:pPr marL="285750" indent="-285750">
              <a:buFont typeface="Arial" panose="020B0604020202020204" pitchFamily="34" charset="0"/>
              <a:buChar char="•"/>
            </a:pPr>
            <a:r>
              <a:rPr lang="de-DE" b="1" dirty="0" err="1">
                <a:solidFill>
                  <a:schemeClr val="accent1"/>
                </a:solidFill>
              </a:rPr>
              <a:t>price_diff_abs</a:t>
            </a:r>
            <a:r>
              <a:rPr lang="de-DE" b="1" dirty="0">
                <a:solidFill>
                  <a:schemeClr val="accent1"/>
                </a:solidFill>
              </a:rPr>
              <a:t>: </a:t>
            </a:r>
            <a:r>
              <a:rPr lang="de-DE" b="1" dirty="0" err="1">
                <a:solidFill>
                  <a:schemeClr val="accent1"/>
                </a:solidFill>
              </a:rPr>
              <a:t>decrease</a:t>
            </a:r>
            <a:r>
              <a:rPr lang="de-DE" b="1" dirty="0">
                <a:solidFill>
                  <a:schemeClr val="accent1"/>
                </a:solidFill>
              </a:rPr>
              <a:t> </a:t>
            </a:r>
            <a:r>
              <a:rPr lang="de-DE" b="1" dirty="0" err="1">
                <a:solidFill>
                  <a:schemeClr val="accent1"/>
                </a:solidFill>
              </a:rPr>
              <a:t>price</a:t>
            </a:r>
            <a:r>
              <a:rPr lang="de-DE" b="1" dirty="0">
                <a:solidFill>
                  <a:schemeClr val="accent1"/>
                </a:solidFill>
              </a:rPr>
              <a:t> </a:t>
            </a:r>
            <a:r>
              <a:rPr lang="de-DE" b="1" dirty="0" err="1">
                <a:solidFill>
                  <a:schemeClr val="accent1"/>
                </a:solidFill>
              </a:rPr>
              <a:t>by</a:t>
            </a:r>
            <a:r>
              <a:rPr lang="de-DE" b="1" dirty="0">
                <a:solidFill>
                  <a:schemeClr val="accent1"/>
                </a:solidFill>
              </a:rPr>
              <a:t> 2 </a:t>
            </a:r>
          </a:p>
        </p:txBody>
      </p:sp>
    </p:spTree>
    <p:extLst>
      <p:ext uri="{BB962C8B-B14F-4D97-AF65-F5344CB8AC3E}">
        <p14:creationId xmlns:p14="http://schemas.microsoft.com/office/powerpoint/2010/main" val="38830322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14D925-1A10-F74B-8160-423250310A11}"/>
              </a:ext>
            </a:extLst>
          </p:cNvPr>
          <p:cNvSpPr>
            <a:spLocks noGrp="1"/>
          </p:cNvSpPr>
          <p:nvPr>
            <p:ph type="title"/>
          </p:nvPr>
        </p:nvSpPr>
        <p:spPr/>
        <p:txBody>
          <a:bodyPr/>
          <a:lstStyle/>
          <a:p>
            <a:r>
              <a:rPr lang="de-DE" dirty="0" err="1"/>
              <a:t>Contrastive</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BB6570CA-94C3-EB4E-A9B6-403003493BC8}"/>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FBC737C4-C9C1-A04A-9B46-5829983A34FD}"/>
              </a:ext>
            </a:extLst>
          </p:cNvPr>
          <p:cNvSpPr>
            <a:spLocks noGrp="1"/>
          </p:cNvSpPr>
          <p:nvPr>
            <p:ph type="sldNum" sz="quarter" idx="12"/>
          </p:nvPr>
        </p:nvSpPr>
        <p:spPr/>
        <p:txBody>
          <a:bodyPr/>
          <a:lstStyle/>
          <a:p>
            <a:fld id="{0C7C1E0B-BD27-42F8-BC6B-2F0636970842}" type="slidenum">
              <a:rPr lang="de-DE" smtClean="0">
                <a:solidFill>
                  <a:srgbClr val="791F82"/>
                </a:solidFill>
              </a:rPr>
              <a:pPr/>
              <a:t>25</a:t>
            </a:fld>
            <a:endParaRPr lang="de-DE" dirty="0">
              <a:solidFill>
                <a:srgbClr val="791F82"/>
              </a:solidFill>
            </a:endParaRPr>
          </a:p>
        </p:txBody>
      </p:sp>
      <p:sp>
        <p:nvSpPr>
          <p:cNvPr id="7" name="Textfeld 6">
            <a:extLst>
              <a:ext uri="{FF2B5EF4-FFF2-40B4-BE49-F238E27FC236}">
                <a16:creationId xmlns:a16="http://schemas.microsoft.com/office/drawing/2014/main" id="{0F5C3913-D37D-1B47-A479-A8D16AFD46A6}"/>
              </a:ext>
            </a:extLst>
          </p:cNvPr>
          <p:cNvSpPr txBox="1"/>
          <p:nvPr/>
        </p:nvSpPr>
        <p:spPr bwMode="gray">
          <a:xfrm>
            <a:off x="3286417" y="1783080"/>
            <a:ext cx="6332220" cy="811530"/>
          </a:xfrm>
          <a:prstGeom prst="rect">
            <a:avLst/>
          </a:prstGeom>
          <a:noFill/>
        </p:spPr>
        <p:txBody>
          <a:bodyPr wrap="square" lIns="0" tIns="0" rIns="0" bIns="0" rtlCol="0">
            <a:noAutofit/>
          </a:bodyPr>
          <a:lstStyle/>
          <a:p>
            <a:r>
              <a:rPr lang="de-DE" sz="2800" b="1" dirty="0">
                <a:solidFill>
                  <a:schemeClr val="accent1"/>
                </a:solidFill>
              </a:rPr>
              <a:t>„</a:t>
            </a:r>
            <a:r>
              <a:rPr lang="de-DE" sz="2800" b="1" dirty="0" err="1">
                <a:solidFill>
                  <a:schemeClr val="accent1"/>
                </a:solidFill>
              </a:rPr>
              <a:t>Why</a:t>
            </a:r>
            <a:r>
              <a:rPr lang="de-DE" sz="2800" b="1" dirty="0">
                <a:solidFill>
                  <a:schemeClr val="accent1"/>
                </a:solidFill>
              </a:rPr>
              <a:t> P </a:t>
            </a:r>
            <a:r>
              <a:rPr lang="de-DE" sz="2800" b="1" dirty="0" err="1">
                <a:solidFill>
                  <a:schemeClr val="accent1"/>
                </a:solidFill>
              </a:rPr>
              <a:t>rather</a:t>
            </a:r>
            <a:r>
              <a:rPr lang="de-DE" sz="2800" b="1" dirty="0">
                <a:solidFill>
                  <a:schemeClr val="accent1"/>
                </a:solidFill>
              </a:rPr>
              <a:t> </a:t>
            </a:r>
            <a:r>
              <a:rPr lang="de-DE" sz="2800" b="1" dirty="0" err="1">
                <a:solidFill>
                  <a:schemeClr val="accent1"/>
                </a:solidFill>
              </a:rPr>
              <a:t>than</a:t>
            </a:r>
            <a:r>
              <a:rPr lang="de-DE" sz="2800" b="1" dirty="0">
                <a:solidFill>
                  <a:schemeClr val="accent1"/>
                </a:solidFill>
              </a:rPr>
              <a:t> Q?“</a:t>
            </a:r>
          </a:p>
        </p:txBody>
      </p:sp>
      <p:sp>
        <p:nvSpPr>
          <p:cNvPr id="8" name="Textfeld 7">
            <a:extLst>
              <a:ext uri="{FF2B5EF4-FFF2-40B4-BE49-F238E27FC236}">
                <a16:creationId xmlns:a16="http://schemas.microsoft.com/office/drawing/2014/main" id="{59BE9B03-2312-9E49-A2B2-89274CEFB8DF}"/>
              </a:ext>
            </a:extLst>
          </p:cNvPr>
          <p:cNvSpPr txBox="1"/>
          <p:nvPr/>
        </p:nvSpPr>
        <p:spPr bwMode="gray">
          <a:xfrm>
            <a:off x="1482810" y="2946231"/>
            <a:ext cx="10527957" cy="648730"/>
          </a:xfrm>
          <a:prstGeom prst="rect">
            <a:avLst/>
          </a:prstGeom>
          <a:noFill/>
        </p:spPr>
        <p:txBody>
          <a:bodyPr wrap="square" lIns="0" tIns="0" rIns="0" bIns="0" rtlCol="0">
            <a:noAutofit/>
          </a:bodyPr>
          <a:lstStyle/>
          <a:p>
            <a:r>
              <a:rPr lang="de-DE" sz="2400" b="1" dirty="0">
                <a:solidFill>
                  <a:schemeClr val="accent1"/>
                </a:solidFill>
                <a:latin typeface="Calibri" panose="020F0502020204030204" pitchFamily="34" charset="0"/>
                <a:cs typeface="Calibri" panose="020F0502020204030204" pitchFamily="34" charset="0"/>
              </a:rPr>
              <a:t>The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predicted</a:t>
            </a:r>
            <a:r>
              <a:rPr lang="de-DE" sz="2400" b="1" dirty="0">
                <a:solidFill>
                  <a:schemeClr val="accent1"/>
                </a:solidFill>
                <a:latin typeface="Calibri" panose="020F0502020204030204" pitchFamily="34" charset="0"/>
                <a:cs typeface="Calibri" panose="020F0502020204030204" pitchFamily="34" charset="0"/>
              </a:rPr>
              <a:t> '0' </a:t>
            </a:r>
            <a:r>
              <a:rPr lang="de-DE" sz="2400" b="1" dirty="0" err="1">
                <a:solidFill>
                  <a:schemeClr val="accent1"/>
                </a:solidFill>
                <a:latin typeface="Calibri" panose="020F0502020204030204" pitchFamily="34" charset="0"/>
                <a:cs typeface="Calibri" panose="020F0502020204030204" pitchFamily="34" charset="0"/>
              </a:rPr>
              <a:t>instead</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of</a:t>
            </a:r>
            <a:r>
              <a:rPr lang="de-DE" sz="2400" b="1" dirty="0">
                <a:solidFill>
                  <a:schemeClr val="accent1"/>
                </a:solidFill>
                <a:latin typeface="Calibri" panose="020F0502020204030204" pitchFamily="34" charset="0"/>
                <a:cs typeface="Calibri" panose="020F0502020204030204" pitchFamily="34" charset="0"/>
              </a:rPr>
              <a:t> '1' </a:t>
            </a:r>
            <a:r>
              <a:rPr lang="de-DE" sz="2400" b="1" dirty="0" err="1">
                <a:solidFill>
                  <a:schemeClr val="accent1"/>
                </a:solidFill>
                <a:latin typeface="Calibri" panose="020F0502020204030204" pitchFamily="34" charset="0"/>
                <a:cs typeface="Calibri" panose="020F0502020204030204" pitchFamily="34" charset="0"/>
              </a:rPr>
              <a:t>because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price_diff_abs</a:t>
            </a:r>
            <a:r>
              <a:rPr lang="de-DE" sz="2400" b="1" dirty="0">
                <a:solidFill>
                  <a:schemeClr val="accent1"/>
                </a:solidFill>
                <a:latin typeface="Calibri" panose="020F0502020204030204" pitchFamily="34" charset="0"/>
                <a:cs typeface="Calibri" panose="020F0502020204030204" pitchFamily="34" charset="0"/>
              </a:rPr>
              <a:t> &lt;= 2.934</a:t>
            </a:r>
          </a:p>
        </p:txBody>
      </p:sp>
    </p:spTree>
    <p:extLst>
      <p:ext uri="{BB962C8B-B14F-4D97-AF65-F5344CB8AC3E}">
        <p14:creationId xmlns:p14="http://schemas.microsoft.com/office/powerpoint/2010/main" val="22495676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7B2AB-E64B-0C4D-8BD4-1018234F04D6}"/>
              </a:ext>
            </a:extLst>
          </p:cNvPr>
          <p:cNvSpPr>
            <a:spLocks noGrp="1"/>
          </p:cNvSpPr>
          <p:nvPr>
            <p:ph type="title"/>
          </p:nvPr>
        </p:nvSpPr>
        <p:spPr/>
        <p:txBody>
          <a:bodyPr/>
          <a:lstStyle/>
          <a:p>
            <a:r>
              <a:rPr lang="de-DE" dirty="0"/>
              <a:t>Software </a:t>
            </a:r>
            <a:r>
              <a:rPr lang="de-DE" dirty="0" err="1"/>
              <a:t>for</a:t>
            </a:r>
            <a:r>
              <a:rPr lang="de-DE" dirty="0"/>
              <a:t> Glass Box </a:t>
            </a:r>
            <a:r>
              <a:rPr lang="de-DE" dirty="0" err="1"/>
              <a:t>models</a:t>
            </a:r>
            <a:endParaRPr lang="de-DE" dirty="0"/>
          </a:p>
        </p:txBody>
      </p:sp>
      <p:sp>
        <p:nvSpPr>
          <p:cNvPr id="3" name="Untertitel 2">
            <a:extLst>
              <a:ext uri="{FF2B5EF4-FFF2-40B4-BE49-F238E27FC236}">
                <a16:creationId xmlns:a16="http://schemas.microsoft.com/office/drawing/2014/main" id="{1E92699B-AD24-9849-B818-184AA46AE934}"/>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7518FCD2-EFCD-8E4A-BE82-FB5E933466CC}"/>
              </a:ext>
            </a:extLst>
          </p:cNvPr>
          <p:cNvSpPr>
            <a:spLocks noGrp="1"/>
          </p:cNvSpPr>
          <p:nvPr>
            <p:ph type="sldNum" sz="quarter" idx="12"/>
          </p:nvPr>
        </p:nvSpPr>
        <p:spPr/>
        <p:txBody>
          <a:bodyPr/>
          <a:lstStyle/>
          <a:p>
            <a:fld id="{0C7C1E0B-BD27-42F8-BC6B-2F0636970842}" type="slidenum">
              <a:rPr lang="de-DE" smtClean="0">
                <a:solidFill>
                  <a:srgbClr val="791F82"/>
                </a:solidFill>
              </a:rPr>
              <a:pPr/>
              <a:t>26</a:t>
            </a:fld>
            <a:endParaRPr lang="de-DE" dirty="0">
              <a:solidFill>
                <a:srgbClr val="791F82"/>
              </a:solidFill>
            </a:endParaRPr>
          </a:p>
        </p:txBody>
      </p:sp>
      <p:sp>
        <p:nvSpPr>
          <p:cNvPr id="6" name="Textplatzhalter 5">
            <a:extLst>
              <a:ext uri="{FF2B5EF4-FFF2-40B4-BE49-F238E27FC236}">
                <a16:creationId xmlns:a16="http://schemas.microsoft.com/office/drawing/2014/main" id="{253F3E95-71B3-2146-853A-53F6F4E92BCC}"/>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Standard </a:t>
            </a:r>
            <a:r>
              <a:rPr lang="de-DE" dirty="0" err="1"/>
              <a:t>methods</a:t>
            </a:r>
            <a:r>
              <a:rPr lang="de-DE" dirty="0"/>
              <a:t> like </a:t>
            </a:r>
            <a:r>
              <a:rPr lang="de-DE" dirty="0" err="1"/>
              <a:t>regressions</a:t>
            </a:r>
            <a:r>
              <a:rPr lang="de-DE" dirty="0"/>
              <a:t> </a:t>
            </a:r>
            <a:r>
              <a:rPr lang="de-DE" dirty="0" err="1"/>
              <a:t>and</a:t>
            </a:r>
            <a:r>
              <a:rPr lang="de-DE" dirty="0"/>
              <a:t> </a:t>
            </a:r>
            <a:r>
              <a:rPr lang="de-DE" dirty="0" err="1"/>
              <a:t>decision</a:t>
            </a:r>
            <a:r>
              <a:rPr lang="de-DE" dirty="0"/>
              <a:t> </a:t>
            </a:r>
            <a:r>
              <a:rPr lang="de-DE" dirty="0" err="1"/>
              <a:t>trees</a:t>
            </a:r>
            <a:r>
              <a:rPr lang="de-DE" dirty="0"/>
              <a:t> </a:t>
            </a:r>
            <a:r>
              <a:rPr lang="de-DE" dirty="0" err="1"/>
              <a:t>are</a:t>
            </a:r>
            <a:r>
              <a:rPr lang="de-DE" dirty="0"/>
              <a:t> </a:t>
            </a:r>
            <a:r>
              <a:rPr lang="de-DE" dirty="0" err="1"/>
              <a:t>available</a:t>
            </a:r>
            <a:r>
              <a:rPr lang="de-DE" dirty="0"/>
              <a:t> in </a:t>
            </a:r>
            <a:r>
              <a:rPr lang="de-DE" dirty="0" err="1"/>
              <a:t>sklearn</a:t>
            </a:r>
            <a:r>
              <a:rPr lang="de-DE" dirty="0"/>
              <a:t>.</a:t>
            </a:r>
          </a:p>
          <a:p>
            <a:pPr marL="285750" indent="-285750">
              <a:buFont typeface="Arial" panose="020B0604020202020204" pitchFamily="34" charset="0"/>
              <a:buChar char="•"/>
            </a:pPr>
            <a:r>
              <a:rPr lang="de-DE" dirty="0" err="1"/>
              <a:t>Rule</a:t>
            </a:r>
            <a:r>
              <a:rPr lang="de-DE" dirty="0"/>
              <a:t> </a:t>
            </a:r>
            <a:r>
              <a:rPr lang="de-DE" dirty="0" err="1"/>
              <a:t>list</a:t>
            </a:r>
            <a:r>
              <a:rPr lang="de-DE" dirty="0"/>
              <a:t>: </a:t>
            </a:r>
            <a:r>
              <a:rPr lang="de-DE" dirty="0">
                <a:hlinkClick r:id="rId2"/>
              </a:rPr>
              <a:t>https://github.com/SeydaErtekin/ORL</a:t>
            </a:r>
            <a:r>
              <a:rPr lang="de-DE" dirty="0"/>
              <a:t>, </a:t>
            </a:r>
            <a:r>
              <a:rPr lang="de-DE" dirty="0">
                <a:hlinkClick r:id="rId3"/>
              </a:rPr>
              <a:t>https://github.com/nlarusstone/corels</a:t>
            </a:r>
            <a:r>
              <a:rPr lang="de-DE" dirty="0"/>
              <a:t>, </a:t>
            </a:r>
            <a:r>
              <a:rPr lang="de-DE" dirty="0">
                <a:hlinkClick r:id="rId4"/>
              </a:rPr>
              <a:t>https://github.com/Hongyuy/sbrlmod</a:t>
            </a:r>
            <a:r>
              <a:rPr lang="de-DE" dirty="0"/>
              <a:t>, </a:t>
            </a:r>
            <a:r>
              <a:rPr lang="de-DE" dirty="0">
                <a:hlinkClick r:id="rId5"/>
              </a:rPr>
              <a:t>https://github.com/cfchen-duke/FRLOptimization</a:t>
            </a:r>
            <a:r>
              <a:rPr lang="de-DE" dirty="0"/>
              <a:t>, </a:t>
            </a:r>
            <a:r>
              <a:rPr lang="de-DE" dirty="0">
                <a:hlinkClick r:id="rId6"/>
              </a:rPr>
              <a:t>https://github.com/wangtongada/BOA</a:t>
            </a:r>
            <a:endParaRPr lang="de-DE" dirty="0"/>
          </a:p>
          <a:p>
            <a:endParaRPr lang="de-DE" dirty="0"/>
          </a:p>
          <a:p>
            <a:pPr marL="285750" indent="-285750">
              <a:buFont typeface="Arial" panose="020B0604020202020204" pitchFamily="34" charset="0"/>
              <a:buChar char="•"/>
            </a:pPr>
            <a:r>
              <a:rPr lang="de-DE" dirty="0" err="1"/>
              <a:t>Rule</a:t>
            </a:r>
            <a:r>
              <a:rPr lang="de-DE" dirty="0"/>
              <a:t> </a:t>
            </a:r>
            <a:r>
              <a:rPr lang="de-DE" dirty="0" err="1"/>
              <a:t>sets</a:t>
            </a:r>
            <a:r>
              <a:rPr lang="de-DE" dirty="0"/>
              <a:t>: </a:t>
            </a:r>
            <a:r>
              <a:rPr lang="de-DE" dirty="0">
                <a:hlinkClick r:id="rId7"/>
              </a:rPr>
              <a:t>https://github.com/zli37/bayesianRuleSet</a:t>
            </a:r>
            <a:r>
              <a:rPr lang="de-DE" dirty="0"/>
              <a:t>, </a:t>
            </a:r>
            <a:r>
              <a:rPr lang="de-DE" dirty="0">
                <a:hlinkClick r:id="rId8"/>
              </a:rPr>
              <a:t>https://pypi.org/project/ruleset/</a:t>
            </a:r>
            <a:r>
              <a:rPr lang="de-DE" dirty="0"/>
              <a:t>, </a:t>
            </a:r>
            <a:r>
              <a:rPr lang="de-DE" dirty="0">
                <a:hlinkClick r:id="rId9"/>
              </a:rPr>
              <a:t>https://github.com/lvhimabindu/interpretable_decision_sets</a:t>
            </a:r>
            <a:r>
              <a:rPr lang="de-DE" dirty="0"/>
              <a:t>, </a:t>
            </a:r>
            <a:r>
              <a:rPr lang="de-DE" dirty="0">
                <a:hlinkClick r:id="rId10"/>
              </a:rPr>
              <a:t>https://github.com/jirifilip/pyIDS</a:t>
            </a:r>
            <a:r>
              <a:rPr lang="de-DE" dirty="0"/>
              <a:t>, </a:t>
            </a:r>
            <a:r>
              <a:rPr lang="de-DE" dirty="0">
                <a:hlinkClick r:id="rId11"/>
              </a:rPr>
              <a:t>https://github.com/wangtongada/MR</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Rule</a:t>
            </a:r>
            <a:r>
              <a:rPr lang="de-DE" dirty="0"/>
              <a:t> </a:t>
            </a:r>
            <a:r>
              <a:rPr lang="de-DE" dirty="0" err="1"/>
              <a:t>generation</a:t>
            </a:r>
            <a:r>
              <a:rPr lang="de-DE" dirty="0"/>
              <a:t>: </a:t>
            </a:r>
            <a:r>
              <a:rPr lang="de-DE" dirty="0">
                <a:hlinkClick r:id="rId12"/>
              </a:rPr>
              <a:t>https://github.com/meelgroup/mlic</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Association</a:t>
            </a:r>
            <a:r>
              <a:rPr lang="de-DE" dirty="0"/>
              <a:t> </a:t>
            </a:r>
            <a:r>
              <a:rPr lang="de-DE" dirty="0" err="1"/>
              <a:t>rule</a:t>
            </a:r>
            <a:r>
              <a:rPr lang="de-DE" dirty="0"/>
              <a:t> </a:t>
            </a:r>
            <a:r>
              <a:rPr lang="de-DE" dirty="0" err="1"/>
              <a:t>classification</a:t>
            </a:r>
            <a:r>
              <a:rPr lang="de-DE" dirty="0"/>
              <a:t>: </a:t>
            </a:r>
            <a:r>
              <a:rPr lang="de-DE" dirty="0">
                <a:hlinkClick r:id="rId13"/>
              </a:rPr>
              <a:t>https://github.com/kliegr/QCBA</a:t>
            </a:r>
            <a:r>
              <a:rPr lang="de-DE" dirty="0"/>
              <a:t>, </a:t>
            </a:r>
            <a:r>
              <a:rPr lang="de-DE" dirty="0">
                <a:hlinkClick r:id="rId14"/>
              </a:rPr>
              <a:t>https://github.com/kliegr/arcBench</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3200063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D9575-2ACE-9440-8A1E-E08074F78D7A}"/>
              </a:ext>
            </a:extLst>
          </p:cNvPr>
          <p:cNvSpPr>
            <a:spLocks noGrp="1"/>
          </p:cNvSpPr>
          <p:nvPr>
            <p:ph type="title"/>
          </p:nvPr>
        </p:nvSpPr>
        <p:spPr/>
        <p:txBody>
          <a:bodyPr/>
          <a:lstStyle/>
          <a:p>
            <a:r>
              <a:rPr lang="de-DE" dirty="0"/>
              <a:t>Software </a:t>
            </a:r>
            <a:r>
              <a:rPr lang="de-DE" dirty="0" err="1"/>
              <a:t>for</a:t>
            </a:r>
            <a:r>
              <a:rPr lang="de-DE" dirty="0"/>
              <a:t> </a:t>
            </a:r>
            <a:r>
              <a:rPr lang="de-DE" dirty="0" err="1"/>
              <a:t>model</a:t>
            </a:r>
            <a:r>
              <a:rPr lang="de-DE" dirty="0"/>
              <a:t> </a:t>
            </a:r>
            <a:r>
              <a:rPr lang="de-DE" dirty="0" err="1"/>
              <a:t>distillation</a:t>
            </a:r>
            <a:r>
              <a:rPr lang="de-DE" dirty="0"/>
              <a:t> </a:t>
            </a:r>
            <a:r>
              <a:rPr lang="de-DE" dirty="0" err="1"/>
              <a:t>and</a:t>
            </a:r>
            <a:r>
              <a:rPr lang="de-DE" dirty="0"/>
              <a:t> </a:t>
            </a:r>
            <a:r>
              <a:rPr lang="de-DE" dirty="0" err="1"/>
              <a:t>visualisation</a:t>
            </a:r>
            <a:endParaRPr lang="de-DE" dirty="0"/>
          </a:p>
        </p:txBody>
      </p:sp>
      <p:sp>
        <p:nvSpPr>
          <p:cNvPr id="3" name="Untertitel 2">
            <a:extLst>
              <a:ext uri="{FF2B5EF4-FFF2-40B4-BE49-F238E27FC236}">
                <a16:creationId xmlns:a16="http://schemas.microsoft.com/office/drawing/2014/main" id="{4CD2FD86-EBF3-1C4F-A14B-67CEA09320C0}"/>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31E55870-39F8-7F48-8BE3-07C6225FBF3B}"/>
              </a:ext>
            </a:extLst>
          </p:cNvPr>
          <p:cNvSpPr>
            <a:spLocks noGrp="1"/>
          </p:cNvSpPr>
          <p:nvPr>
            <p:ph type="sldNum" sz="quarter" idx="12"/>
          </p:nvPr>
        </p:nvSpPr>
        <p:spPr/>
        <p:txBody>
          <a:bodyPr/>
          <a:lstStyle/>
          <a:p>
            <a:fld id="{0C7C1E0B-BD27-42F8-BC6B-2F0636970842}" type="slidenum">
              <a:rPr lang="de-DE" smtClean="0">
                <a:solidFill>
                  <a:srgbClr val="791F82"/>
                </a:solidFill>
              </a:rPr>
              <a:pPr/>
              <a:t>27</a:t>
            </a:fld>
            <a:endParaRPr lang="de-DE" dirty="0">
              <a:solidFill>
                <a:srgbClr val="791F82"/>
              </a:solidFill>
            </a:endParaRPr>
          </a:p>
        </p:txBody>
      </p:sp>
      <p:sp>
        <p:nvSpPr>
          <p:cNvPr id="6" name="Textplatzhalter 5">
            <a:extLst>
              <a:ext uri="{FF2B5EF4-FFF2-40B4-BE49-F238E27FC236}">
                <a16:creationId xmlns:a16="http://schemas.microsoft.com/office/drawing/2014/main" id="{DCC8FFCB-A7BB-E041-A62C-792E2858C824}"/>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Model </a:t>
            </a:r>
            <a:r>
              <a:rPr lang="de-DE" dirty="0" err="1"/>
              <a:t>distillation</a:t>
            </a:r>
            <a:r>
              <a:rPr lang="de-DE" dirty="0"/>
              <a:t>: </a:t>
            </a:r>
            <a:r>
              <a:rPr lang="de-DE" dirty="0">
                <a:hlinkClick r:id="rId2"/>
              </a:rPr>
              <a:t>https://github.com/IBCNServices/GENESIM</a:t>
            </a:r>
            <a:r>
              <a:rPr lang="de-DE" dirty="0"/>
              <a:t>, </a:t>
            </a:r>
            <a:r>
              <a:rPr lang="de-DE" dirty="0">
                <a:hlinkClick r:id="rId3"/>
              </a:rPr>
              <a:t>https://github.com/sato9hara/defragTrees</a:t>
            </a:r>
            <a:r>
              <a:rPr lang="de-DE" dirty="0"/>
              <a:t>, </a:t>
            </a:r>
            <a:r>
              <a:rPr lang="de-DE" dirty="0">
                <a:hlinkClick r:id="rId4"/>
              </a:rPr>
              <a:t>https://github.com/andosa/treeinterpreter</a:t>
            </a:r>
            <a:r>
              <a:rPr lang="de-DE" dirty="0"/>
              <a:t>, </a:t>
            </a:r>
            <a:r>
              <a:rPr lang="de-DE" dirty="0">
                <a:hlinkClick r:id="rId5"/>
              </a:rPr>
              <a:t>https://github.com/timdavidlee/DistillingTree</a:t>
            </a:r>
            <a:r>
              <a:rPr lang="de-DE" dirty="0"/>
              <a:t>, </a:t>
            </a:r>
            <a:r>
              <a:rPr lang="de-DE" dirty="0">
                <a:hlinkClick r:id="rId6"/>
              </a:rPr>
              <a:t>https://gitlab.com/safrandrti/sirus</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Visual </a:t>
            </a:r>
            <a:r>
              <a:rPr lang="de-DE" dirty="0" err="1"/>
              <a:t>analysis</a:t>
            </a:r>
            <a:r>
              <a:rPr lang="de-DE" dirty="0"/>
              <a:t>: </a:t>
            </a:r>
            <a:r>
              <a:rPr lang="de-DE" dirty="0">
                <a:hlinkClick r:id="rId7"/>
              </a:rPr>
              <a:t>https://github.com/rulematrix/rule-matrix-py</a:t>
            </a:r>
            <a:r>
              <a:rPr lang="de-DE" dirty="0"/>
              <a:t>, </a:t>
            </a:r>
            <a:r>
              <a:rPr lang="de-DE" dirty="0">
                <a:hlinkClick r:id="rId8"/>
              </a:rPr>
              <a:t>https://github.com/uber/manifold</a:t>
            </a:r>
            <a:r>
              <a:rPr lang="de-DE" dirty="0"/>
              <a:t>, </a:t>
            </a:r>
            <a:r>
              <a:rPr lang="de-DE" dirty="0">
                <a:hlinkClick r:id="rId9"/>
              </a:rPr>
              <a:t>https://pair-code.github.io/what-if-tool/</a:t>
            </a:r>
            <a:r>
              <a:rPr lang="de-DE" dirty="0"/>
              <a:t>, </a:t>
            </a:r>
            <a:r>
              <a:rPr lang="de-DE" dirty="0">
                <a:hlinkClick r:id="rId10"/>
              </a:rPr>
              <a:t>https://github.com/nyuvis/explanation_explorer</a:t>
            </a:r>
            <a:r>
              <a:rPr lang="de-DE" dirty="0"/>
              <a:t>, </a:t>
            </a:r>
            <a:r>
              <a:rPr lang="de-DE" dirty="0">
                <a:hlinkClick r:id="rId11"/>
              </a:rPr>
              <a:t>https://github.com/yosinski/deep-visualization-toolbox</a:t>
            </a:r>
            <a:r>
              <a:rPr lang="de-DE" dirty="0"/>
              <a:t>, </a:t>
            </a:r>
            <a:r>
              <a:rPr lang="de-DE" dirty="0">
                <a:hlinkClick r:id="rId12"/>
              </a:rPr>
              <a:t>https://github.com/oracle/Skater</a:t>
            </a:r>
            <a:r>
              <a:rPr lang="de-DE" dirty="0"/>
              <a:t>, </a:t>
            </a:r>
            <a:r>
              <a:rPr lang="de-DE" dirty="0">
                <a:hlinkClick r:id="rId13"/>
              </a:rPr>
              <a:t>https://cran.r-project.org/web/packages/iml/index.html</a:t>
            </a:r>
            <a:r>
              <a:rPr lang="de-DE" dirty="0"/>
              <a:t>, </a:t>
            </a:r>
            <a:r>
              <a:rPr lang="de-DE" dirty="0">
                <a:hlinkClick r:id="rId14"/>
              </a:rPr>
              <a:t>https://github.com/aaronjfisher/mcr</a:t>
            </a:r>
            <a:endParaRPr lang="de-DE" dirty="0"/>
          </a:p>
        </p:txBody>
      </p:sp>
    </p:spTree>
    <p:extLst>
      <p:ext uri="{BB962C8B-B14F-4D97-AF65-F5344CB8AC3E}">
        <p14:creationId xmlns:p14="http://schemas.microsoft.com/office/powerpoint/2010/main" val="17421235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A470A-8673-494B-93DB-BF5B32C6F46C}"/>
              </a:ext>
            </a:extLst>
          </p:cNvPr>
          <p:cNvSpPr>
            <a:spLocks noGrp="1"/>
          </p:cNvSpPr>
          <p:nvPr>
            <p:ph type="title"/>
          </p:nvPr>
        </p:nvSpPr>
        <p:spPr/>
        <p:txBody>
          <a:bodyPr/>
          <a:lstStyle/>
          <a:p>
            <a:r>
              <a:rPr lang="de-DE" dirty="0"/>
              <a:t>Software </a:t>
            </a:r>
            <a:r>
              <a:rPr lang="de-DE" dirty="0" err="1"/>
              <a:t>for</a:t>
            </a:r>
            <a:r>
              <a:rPr lang="de-DE" dirty="0"/>
              <a:t> post-hoc </a:t>
            </a:r>
            <a:r>
              <a:rPr lang="de-DE" dirty="0" err="1"/>
              <a:t>explanations</a:t>
            </a:r>
            <a:endParaRPr lang="de-DE" dirty="0"/>
          </a:p>
        </p:txBody>
      </p:sp>
      <p:sp>
        <p:nvSpPr>
          <p:cNvPr id="3" name="Untertitel 2">
            <a:extLst>
              <a:ext uri="{FF2B5EF4-FFF2-40B4-BE49-F238E27FC236}">
                <a16:creationId xmlns:a16="http://schemas.microsoft.com/office/drawing/2014/main" id="{C4A10776-14F2-A84D-B255-A50EC45AAFE3}"/>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70869FD9-4497-464A-8CC4-8DF0EABBF4C6}"/>
              </a:ext>
            </a:extLst>
          </p:cNvPr>
          <p:cNvSpPr>
            <a:spLocks noGrp="1"/>
          </p:cNvSpPr>
          <p:nvPr>
            <p:ph type="sldNum" sz="quarter" idx="12"/>
          </p:nvPr>
        </p:nvSpPr>
        <p:spPr/>
        <p:txBody>
          <a:bodyPr/>
          <a:lstStyle/>
          <a:p>
            <a:fld id="{0C7C1E0B-BD27-42F8-BC6B-2F0636970842}" type="slidenum">
              <a:rPr lang="de-DE" smtClean="0">
                <a:solidFill>
                  <a:srgbClr val="791F82"/>
                </a:solidFill>
              </a:rPr>
              <a:pPr/>
              <a:t>28</a:t>
            </a:fld>
            <a:endParaRPr lang="de-DE" dirty="0">
              <a:solidFill>
                <a:srgbClr val="791F82"/>
              </a:solidFill>
            </a:endParaRPr>
          </a:p>
        </p:txBody>
      </p:sp>
      <p:sp>
        <p:nvSpPr>
          <p:cNvPr id="6" name="Textplatzhalter 5">
            <a:extLst>
              <a:ext uri="{FF2B5EF4-FFF2-40B4-BE49-F238E27FC236}">
                <a16:creationId xmlns:a16="http://schemas.microsoft.com/office/drawing/2014/main" id="{CD7148A4-3268-CF4D-820C-33BE2C9846E8}"/>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err="1"/>
              <a:t>Prediction</a:t>
            </a:r>
            <a:r>
              <a:rPr lang="de-DE" dirty="0"/>
              <a:t> </a:t>
            </a:r>
            <a:r>
              <a:rPr lang="de-DE" dirty="0" err="1"/>
              <a:t>explanatioin</a:t>
            </a:r>
            <a:r>
              <a:rPr lang="de-DE" dirty="0"/>
              <a:t>: </a:t>
            </a:r>
            <a:r>
              <a:rPr lang="de-DE" dirty="0">
                <a:hlinkClick r:id="rId2"/>
              </a:rPr>
              <a:t>https://github.com/marcotcr/lime</a:t>
            </a:r>
            <a:r>
              <a:rPr lang="de-DE" dirty="0"/>
              <a:t>, </a:t>
            </a:r>
            <a:r>
              <a:rPr lang="de-DE" dirty="0">
                <a:hlinkClick r:id="rId3"/>
              </a:rPr>
              <a:t>https://github.com/slundberg/shap</a:t>
            </a:r>
            <a:r>
              <a:rPr lang="de-DE" dirty="0"/>
              <a:t>, </a:t>
            </a:r>
            <a:r>
              <a:rPr lang="de-DE" dirty="0">
                <a:hlinkClick r:id="rId4"/>
              </a:rPr>
              <a:t>https://github.com/marcotcr/anchor</a:t>
            </a:r>
            <a:r>
              <a:rPr lang="de-DE" dirty="0"/>
              <a:t>, </a:t>
            </a:r>
            <a:r>
              <a:rPr lang="de-DE" dirty="0">
                <a:hlinkClick r:id="rId5"/>
              </a:rPr>
              <a:t>https://github.com/AppliedDataSciencePartners/xgboostExplainer</a:t>
            </a:r>
            <a:r>
              <a:rPr lang="de-DE" dirty="0"/>
              <a:t>, </a:t>
            </a:r>
            <a:r>
              <a:rPr lang="de-DE" dirty="0">
                <a:hlinkClick r:id="rId6"/>
              </a:rPr>
              <a:t>https://github.com/GDPlumb/MAPLE</a:t>
            </a:r>
            <a:r>
              <a:rPr lang="de-DE" dirty="0"/>
              <a:t>, </a:t>
            </a:r>
            <a:r>
              <a:rPr lang="de-DE" dirty="0">
                <a:hlinkClick r:id="rId7"/>
              </a:rPr>
              <a:t>https://docs.seldon.io/projects/alibi/en/stable/</a:t>
            </a:r>
            <a:r>
              <a:rPr lang="de-DE" dirty="0"/>
              <a:t>, </a:t>
            </a:r>
            <a:r>
              <a:rPr lang="de-DE" dirty="0">
                <a:hlinkClick r:id="rId8"/>
              </a:rPr>
              <a:t>https://github.com/IBM/AIX360</a:t>
            </a:r>
            <a:r>
              <a:rPr lang="de-DE" dirty="0"/>
              <a:t>, </a:t>
            </a:r>
            <a:r>
              <a:rPr lang="de-DE" dirty="0">
                <a:hlinkClick r:id="rId9"/>
              </a:rPr>
              <a:t>https://secml.gitlab.io</a:t>
            </a:r>
            <a:r>
              <a:rPr lang="de-DE" dirty="0"/>
              <a:t>, </a:t>
            </a:r>
            <a:r>
              <a:rPr lang="de-DE" dirty="0">
                <a:hlinkClick r:id="rId10"/>
              </a:rPr>
              <a:t>https://github.com/riccotti/LORE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Counterfactual</a:t>
            </a:r>
            <a:r>
              <a:rPr lang="de-DE" dirty="0"/>
              <a:t>: </a:t>
            </a:r>
            <a:r>
              <a:rPr lang="de-DE" dirty="0">
                <a:hlinkClick r:id="rId11"/>
              </a:rPr>
              <a:t>https://ceml.readthedocs.io/en/latest/</a:t>
            </a:r>
            <a:r>
              <a:rPr lang="de-DE" dirty="0"/>
              <a:t>, </a:t>
            </a:r>
            <a:r>
              <a:rPr lang="de-DE" dirty="0">
                <a:hlinkClick r:id="rId12"/>
              </a:rPr>
              <a:t>https://docs.seldon.io/projects/alibi</a:t>
            </a:r>
            <a:r>
              <a:rPr lang="de-DE" dirty="0"/>
              <a:t>, </a:t>
            </a:r>
            <a:r>
              <a:rPr lang="de-DE" dirty="0">
                <a:hlinkClick r:id="rId13"/>
              </a:rPr>
              <a:t>https://github.com/ClearExplanationsAI/CLEAR</a:t>
            </a:r>
            <a:r>
              <a:rPr lang="de-DE" dirty="0"/>
              <a:t>, </a:t>
            </a:r>
            <a:r>
              <a:rPr lang="de-DE" dirty="0">
                <a:hlinkClick r:id="rId14"/>
              </a:rPr>
              <a:t>https://github.com/MartinPawel/c-chvae/</a:t>
            </a:r>
            <a:r>
              <a:rPr lang="de-DE" dirty="0"/>
              <a:t>, </a:t>
            </a:r>
            <a:r>
              <a:rPr lang="de-DE" dirty="0">
                <a:hlinkClick r:id="rId15"/>
              </a:rPr>
              <a:t>https://github.com/amirhk/mace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Contrastive</a:t>
            </a:r>
            <a:r>
              <a:rPr lang="de-DE" dirty="0"/>
              <a:t>: </a:t>
            </a:r>
            <a:r>
              <a:rPr lang="de-DE" dirty="0">
                <a:hlinkClick r:id="rId16"/>
              </a:rPr>
              <a:t>https://docs.seldon.io/projects/alibi/</a:t>
            </a:r>
            <a:r>
              <a:rPr lang="de-DE" dirty="0"/>
              <a:t>, </a:t>
            </a:r>
            <a:r>
              <a:rPr lang="de-DE" dirty="0">
                <a:hlinkClick r:id="rId17"/>
              </a:rPr>
              <a:t>https://github.com/MarcelRobeer/ContrastiveExplanation</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Influence</a:t>
            </a:r>
            <a:r>
              <a:rPr lang="de-DE" dirty="0"/>
              <a:t> </a:t>
            </a:r>
            <a:r>
              <a:rPr lang="de-DE" dirty="0" err="1"/>
              <a:t>function</a:t>
            </a:r>
            <a:r>
              <a:rPr lang="de-DE" dirty="0"/>
              <a:t>: </a:t>
            </a:r>
            <a:r>
              <a:rPr lang="de-DE" dirty="0">
                <a:hlinkClick r:id="rId18"/>
              </a:rPr>
              <a:t>https://github.com/kohpangwei/influence-release</a:t>
            </a:r>
            <a:r>
              <a:rPr lang="de-DE" dirty="0"/>
              <a:t> </a:t>
            </a:r>
          </a:p>
        </p:txBody>
      </p:sp>
    </p:spTree>
    <p:extLst>
      <p:ext uri="{BB962C8B-B14F-4D97-AF65-F5344CB8AC3E}">
        <p14:creationId xmlns:p14="http://schemas.microsoft.com/office/powerpoint/2010/main" val="40907215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1494C-1025-8E40-B47A-408046B0942B}"/>
              </a:ext>
            </a:extLst>
          </p:cNvPr>
          <p:cNvSpPr>
            <a:spLocks noGrp="1"/>
          </p:cNvSpPr>
          <p:nvPr>
            <p:ph type="title"/>
          </p:nvPr>
        </p:nvSpPr>
        <p:spPr/>
        <p:txBody>
          <a:bodyPr/>
          <a:lstStyle/>
          <a:p>
            <a:r>
              <a:rPr lang="de-DE" dirty="0"/>
              <a:t>Bonus: </a:t>
            </a:r>
            <a:r>
              <a:rPr lang="de-DE" dirty="0" err="1"/>
              <a:t>image</a:t>
            </a:r>
            <a:r>
              <a:rPr lang="de-DE" dirty="0"/>
              <a:t> </a:t>
            </a:r>
            <a:r>
              <a:rPr lang="de-DE" dirty="0" err="1"/>
              <a:t>and</a:t>
            </a:r>
            <a:r>
              <a:rPr lang="de-DE" dirty="0"/>
              <a:t> </a:t>
            </a:r>
            <a:r>
              <a:rPr lang="de-DE" dirty="0" err="1"/>
              <a:t>text</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D59F49F1-963B-EE4F-9837-365E3FC788E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A77A963A-319B-854C-B752-79A34F6B78DC}"/>
              </a:ext>
            </a:extLst>
          </p:cNvPr>
          <p:cNvSpPr>
            <a:spLocks noGrp="1"/>
          </p:cNvSpPr>
          <p:nvPr>
            <p:ph type="sldNum" sz="quarter" idx="12"/>
          </p:nvPr>
        </p:nvSpPr>
        <p:spPr/>
        <p:txBody>
          <a:bodyPr/>
          <a:lstStyle/>
          <a:p>
            <a:fld id="{0C7C1E0B-BD27-42F8-BC6B-2F0636970842}" type="slidenum">
              <a:rPr lang="de-DE" smtClean="0">
                <a:solidFill>
                  <a:srgbClr val="791F82"/>
                </a:solidFill>
              </a:rPr>
              <a:pPr/>
              <a:t>29</a:t>
            </a:fld>
            <a:endParaRPr lang="de-DE" dirty="0">
              <a:solidFill>
                <a:srgbClr val="791F82"/>
              </a:solidFill>
            </a:endParaRPr>
          </a:p>
        </p:txBody>
      </p:sp>
      <p:sp>
        <p:nvSpPr>
          <p:cNvPr id="6" name="Textplatzhalter 5">
            <a:extLst>
              <a:ext uri="{FF2B5EF4-FFF2-40B4-BE49-F238E27FC236}">
                <a16:creationId xmlns:a16="http://schemas.microsoft.com/office/drawing/2014/main" id="{08F94090-80E6-A84D-B7F3-76AD621CDACA}"/>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Image: </a:t>
            </a:r>
            <a:r>
              <a:rPr lang="de-DE" dirty="0">
                <a:hlinkClick r:id="rId2"/>
              </a:rPr>
              <a:t>https://github.com/datamllab/xdeep</a:t>
            </a:r>
            <a:r>
              <a:rPr lang="de-DE" dirty="0"/>
              <a:t>, </a:t>
            </a:r>
            <a:r>
              <a:rPr lang="de-DE" dirty="0">
                <a:hlinkClick r:id="rId3"/>
              </a:rPr>
              <a:t>https://github.com/marcoancona/DeepExplain</a:t>
            </a:r>
            <a:r>
              <a:rPr lang="de-DE" dirty="0"/>
              <a:t>, </a:t>
            </a:r>
            <a:r>
              <a:rPr lang="de-DE" dirty="0">
                <a:hlinkClick r:id="rId4"/>
              </a:rPr>
              <a:t>https://github.com/albermax/innvestigate</a:t>
            </a:r>
            <a:r>
              <a:rPr lang="de-DE" dirty="0"/>
              <a:t>, </a:t>
            </a:r>
            <a:r>
              <a:rPr lang="de-DE" dirty="0">
                <a:hlinkClick r:id="rId5"/>
              </a:rPr>
              <a:t>https://github.com/darkonhub/darkon</a:t>
            </a:r>
            <a:r>
              <a:rPr lang="de-DE" dirty="0"/>
              <a:t>, </a:t>
            </a:r>
            <a:r>
              <a:rPr lang="de-DE" dirty="0">
                <a:hlinkClick r:id="rId6"/>
              </a:rPr>
              <a:t>https://github.com/DanishShah/DeepDiagnosis</a:t>
            </a:r>
            <a:r>
              <a:rPr lang="de-DE" dirty="0"/>
              <a:t>, </a:t>
            </a:r>
            <a:r>
              <a:rPr lang="de-DE" dirty="0">
                <a:hlinkClick r:id="rId7"/>
              </a:rPr>
              <a:t>https://github.com/tensorflow/tcav/</a:t>
            </a:r>
            <a:r>
              <a:rPr lang="de-DE" dirty="0"/>
              <a:t>, </a:t>
            </a:r>
            <a:r>
              <a:rPr lang="de-DE" dirty="0">
                <a:hlinkClick r:id="rId8"/>
              </a:rPr>
              <a:t>http://www.heatmapping.org/tutorial/</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Text: </a:t>
            </a:r>
            <a:r>
              <a:rPr lang="de-DE" dirty="0">
                <a:hlinkClick r:id="rId9"/>
              </a:rPr>
              <a:t>http://exbert.net</a:t>
            </a:r>
            <a:r>
              <a:rPr lang="de-DE" dirty="0"/>
              <a:t>, </a:t>
            </a:r>
            <a:r>
              <a:rPr lang="de-DE" dirty="0">
                <a:hlinkClick r:id="rId10"/>
              </a:rPr>
              <a:t>https://captum.ai</a:t>
            </a:r>
            <a:r>
              <a:rPr lang="de-DE" dirty="0"/>
              <a:t>, </a:t>
            </a:r>
            <a:r>
              <a:rPr lang="de-DE" dirty="0">
                <a:hlinkClick r:id="rId11"/>
              </a:rPr>
              <a:t>https://github.com/fursovia/tcav_nlp</a:t>
            </a:r>
            <a:r>
              <a:rPr lang="de-DE" dirty="0"/>
              <a:t>, </a:t>
            </a:r>
            <a:r>
              <a:rPr lang="de-DE" dirty="0">
                <a:hlinkClick r:id="rId12"/>
              </a:rPr>
              <a:t>https://github.com/amaiya/ktrain</a:t>
            </a:r>
            <a:r>
              <a:rPr lang="de-DE" dirty="0"/>
              <a:t>, </a:t>
            </a:r>
            <a:r>
              <a:rPr lang="de-DE" dirty="0">
                <a:hlinkClick r:id="rId13"/>
              </a:rPr>
              <a:t>https://github.com/allenai/allennlp/tree/master/allennlp/interpret</a:t>
            </a:r>
            <a:r>
              <a:rPr lang="de-DE" dirty="0"/>
              <a:t>, </a:t>
            </a:r>
            <a:r>
              <a:rPr lang="de-DE" dirty="0">
                <a:hlinkClick r:id="rId14"/>
              </a:rPr>
              <a:t>https://github.com/ArrasL/LRP_for_LSTM</a:t>
            </a:r>
            <a:endParaRPr lang="de-DE" dirty="0"/>
          </a:p>
        </p:txBody>
      </p:sp>
    </p:spTree>
    <p:extLst>
      <p:ext uri="{BB962C8B-B14F-4D97-AF65-F5344CB8AC3E}">
        <p14:creationId xmlns:p14="http://schemas.microsoft.com/office/powerpoint/2010/main" val="14123695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3793" y="1588"/>
          <a:ext cx="1587" cy="1587"/>
        </p:xfrm>
        <a:graphic>
          <a:graphicData uri="http://schemas.openxmlformats.org/presentationml/2006/ole">
            <mc:AlternateContent xmlns:mc="http://schemas.openxmlformats.org/markup-compatibility/2006">
              <mc:Choice xmlns:v="urn:schemas-microsoft-com:vml" Requires="v">
                <p:oleObj spid="_x0000_s92343" name="think-cell Folie" r:id="rId5" imgW="663" imgH="664" progId="TCLayout.ActiveDocument.1">
                  <p:embed/>
                </p:oleObj>
              </mc:Choice>
              <mc:Fallback>
                <p:oleObj name="think-cell Folie" r:id="rId5" imgW="663" imgH="664" progId="TCLayout.ActiveDocument.1">
                  <p:embed/>
                  <p:pic>
                    <p:nvPicPr>
                      <p:cNvPr id="6" name="Objekt 5" hidden="1"/>
                      <p:cNvPicPr/>
                      <p:nvPr/>
                    </p:nvPicPr>
                    <p:blipFill>
                      <a:blip r:embed="rId6"/>
                      <a:stretch>
                        <a:fillRect/>
                      </a:stretch>
                    </p:blipFill>
                    <p:spPr>
                      <a:xfrm>
                        <a:off x="3793"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5" name="Foliennummernplatzhalter 4"/>
          <p:cNvSpPr>
            <a:spLocks noGrp="1"/>
          </p:cNvSpPr>
          <p:nvPr>
            <p:ph type="sldNum" sz="quarter" idx="12"/>
          </p:nvPr>
        </p:nvSpPr>
        <p:spPr/>
        <p:txBody>
          <a:bodyPr/>
          <a:lstStyle/>
          <a:p>
            <a:fld id="{0C7C1E0B-BD27-42F8-BC6B-2F0636970842}" type="slidenum">
              <a:rPr lang="de-DE" smtClean="0">
                <a:solidFill>
                  <a:srgbClr val="791F82"/>
                </a:solidFill>
              </a:rPr>
              <a:pPr/>
              <a:t>3</a:t>
            </a:fld>
            <a:endParaRPr lang="de-DE" dirty="0">
              <a:solidFill>
                <a:srgbClr val="791F82"/>
              </a:solidFill>
            </a:endParaRPr>
          </a:p>
        </p:txBody>
      </p:sp>
      <p:sp>
        <p:nvSpPr>
          <p:cNvPr id="8" name="Untertitel 7">
            <a:extLst>
              <a:ext uri="{FF2B5EF4-FFF2-40B4-BE49-F238E27FC236}">
                <a16:creationId xmlns:a16="http://schemas.microsoft.com/office/drawing/2014/main" id="{14E287BA-0EE1-B745-84E5-FB3E2DD445E4}"/>
              </a:ext>
            </a:extLst>
          </p:cNvPr>
          <p:cNvSpPr>
            <a:spLocks noGrp="1"/>
          </p:cNvSpPr>
          <p:nvPr>
            <p:ph type="subTitle" idx="1"/>
          </p:nvPr>
        </p:nvSpPr>
        <p:spPr/>
        <p:txBody>
          <a:bodyPr/>
          <a:lstStyle/>
          <a:p>
            <a:endParaRPr lang="de-DE"/>
          </a:p>
        </p:txBody>
      </p:sp>
      <p:sp>
        <p:nvSpPr>
          <p:cNvPr id="11" name="Oval 10">
            <a:extLst>
              <a:ext uri="{FF2B5EF4-FFF2-40B4-BE49-F238E27FC236}">
                <a16:creationId xmlns:a16="http://schemas.microsoft.com/office/drawing/2014/main" id="{6FB8B73B-A2D6-FF4F-B49C-B9E8C6566788}"/>
              </a:ext>
            </a:extLst>
          </p:cNvPr>
          <p:cNvSpPr/>
          <p:nvPr/>
        </p:nvSpPr>
        <p:spPr bwMode="gray">
          <a:xfrm>
            <a:off x="506776" y="186484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25" name="Oval 24">
            <a:extLst>
              <a:ext uri="{FF2B5EF4-FFF2-40B4-BE49-F238E27FC236}">
                <a16:creationId xmlns:a16="http://schemas.microsoft.com/office/drawing/2014/main" id="{7480A14F-80FC-6640-B9D4-6492D5841BF9}"/>
              </a:ext>
            </a:extLst>
          </p:cNvPr>
          <p:cNvSpPr/>
          <p:nvPr/>
        </p:nvSpPr>
        <p:spPr bwMode="gray">
          <a:xfrm>
            <a:off x="506776" y="266609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26" name="Oval 25">
            <a:extLst>
              <a:ext uri="{FF2B5EF4-FFF2-40B4-BE49-F238E27FC236}">
                <a16:creationId xmlns:a16="http://schemas.microsoft.com/office/drawing/2014/main" id="{AA5661C6-1BB4-6E4D-9546-0A3B4B484AE6}"/>
              </a:ext>
            </a:extLst>
          </p:cNvPr>
          <p:cNvSpPr/>
          <p:nvPr/>
        </p:nvSpPr>
        <p:spPr bwMode="gray">
          <a:xfrm>
            <a:off x="506776" y="346568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27" name="Oval 26">
            <a:extLst>
              <a:ext uri="{FF2B5EF4-FFF2-40B4-BE49-F238E27FC236}">
                <a16:creationId xmlns:a16="http://schemas.microsoft.com/office/drawing/2014/main" id="{E2D65DB4-AAC3-8641-BC30-CD96EF5B0CD8}"/>
              </a:ext>
            </a:extLst>
          </p:cNvPr>
          <p:cNvSpPr/>
          <p:nvPr/>
        </p:nvSpPr>
        <p:spPr bwMode="gray">
          <a:xfrm>
            <a:off x="506776" y="506486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12" name="Textfeld 11">
            <a:extLst>
              <a:ext uri="{FF2B5EF4-FFF2-40B4-BE49-F238E27FC236}">
                <a16:creationId xmlns:a16="http://schemas.microsoft.com/office/drawing/2014/main" id="{AF4960D7-C4C6-4949-9063-4B20B2C08744}"/>
              </a:ext>
            </a:extLst>
          </p:cNvPr>
          <p:cNvSpPr txBox="1"/>
          <p:nvPr/>
        </p:nvSpPr>
        <p:spPr bwMode="gray">
          <a:xfrm>
            <a:off x="1630496" y="1939743"/>
            <a:ext cx="8218584" cy="426563"/>
          </a:xfrm>
          <a:prstGeom prst="rect">
            <a:avLst/>
          </a:prstGeom>
          <a:noFill/>
        </p:spPr>
        <p:txBody>
          <a:bodyPr wrap="square" lIns="0" tIns="0" rIns="0" bIns="0" rtlCol="0">
            <a:noAutofit/>
          </a:bodyPr>
          <a:lstStyle/>
          <a:p>
            <a:r>
              <a:rPr lang="de-DE" sz="2000" b="1" dirty="0" err="1">
                <a:solidFill>
                  <a:schemeClr val="accent1"/>
                </a:solidFill>
              </a:rPr>
              <a:t>What</a:t>
            </a:r>
            <a:r>
              <a:rPr lang="de-DE" sz="2000" b="1" dirty="0">
                <a:solidFill>
                  <a:schemeClr val="accent1"/>
                </a:solidFill>
              </a:rPr>
              <a:t> </a:t>
            </a:r>
            <a:r>
              <a:rPr lang="de-DE" sz="2000" b="1" dirty="0" err="1">
                <a:solidFill>
                  <a:schemeClr val="accent1"/>
                </a:solidFill>
              </a:rPr>
              <a:t>is</a:t>
            </a:r>
            <a:r>
              <a:rPr lang="de-DE" sz="2000" b="1" dirty="0">
                <a:solidFill>
                  <a:schemeClr val="accent1"/>
                </a:solidFill>
              </a:rPr>
              <a:t> </a:t>
            </a:r>
            <a:r>
              <a:rPr lang="de-DE" sz="2000" b="1" dirty="0" err="1">
                <a:solidFill>
                  <a:schemeClr val="accent1"/>
                </a:solidFill>
              </a:rPr>
              <a:t>Explainable</a:t>
            </a:r>
            <a:r>
              <a:rPr lang="de-DE" sz="2000" b="1" dirty="0">
                <a:solidFill>
                  <a:schemeClr val="accent1"/>
                </a:solidFill>
              </a:rPr>
              <a:t> AI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why</a:t>
            </a:r>
            <a:r>
              <a:rPr lang="de-DE" sz="2000" b="1" dirty="0">
                <a:solidFill>
                  <a:schemeClr val="accent1"/>
                </a:solidFill>
              </a:rPr>
              <a:t> </a:t>
            </a:r>
            <a:r>
              <a:rPr lang="de-DE" sz="2000" b="1" dirty="0" err="1">
                <a:solidFill>
                  <a:schemeClr val="accent1"/>
                </a:solidFill>
              </a:rPr>
              <a:t>we</a:t>
            </a:r>
            <a:r>
              <a:rPr lang="de-DE" sz="2000" b="1" dirty="0">
                <a:solidFill>
                  <a:schemeClr val="accent1"/>
                </a:solidFill>
              </a:rPr>
              <a:t> </a:t>
            </a:r>
            <a:r>
              <a:rPr lang="de-DE" sz="2000" b="1" dirty="0" err="1">
                <a:solidFill>
                  <a:schemeClr val="accent1"/>
                </a:solidFill>
              </a:rPr>
              <a:t>need</a:t>
            </a:r>
            <a:r>
              <a:rPr lang="de-DE" sz="2000" b="1" dirty="0">
                <a:solidFill>
                  <a:schemeClr val="accent1"/>
                </a:solidFill>
              </a:rPr>
              <a:t> it.</a:t>
            </a:r>
          </a:p>
        </p:txBody>
      </p:sp>
      <p:sp>
        <p:nvSpPr>
          <p:cNvPr id="29" name="Textfeld 28">
            <a:extLst>
              <a:ext uri="{FF2B5EF4-FFF2-40B4-BE49-F238E27FC236}">
                <a16:creationId xmlns:a16="http://schemas.microsoft.com/office/drawing/2014/main" id="{0F207E36-511E-5241-9FE2-E4EC8BACB56E}"/>
              </a:ext>
            </a:extLst>
          </p:cNvPr>
          <p:cNvSpPr txBox="1"/>
          <p:nvPr/>
        </p:nvSpPr>
        <p:spPr bwMode="gray">
          <a:xfrm>
            <a:off x="1630496" y="2781377"/>
            <a:ext cx="8218584" cy="426563"/>
          </a:xfrm>
          <a:prstGeom prst="rect">
            <a:avLst/>
          </a:prstGeom>
          <a:noFill/>
        </p:spPr>
        <p:txBody>
          <a:bodyPr wrap="square" lIns="0" tIns="0" rIns="0" bIns="0" rtlCol="0">
            <a:noAutofit/>
          </a:bodyPr>
          <a:lstStyle/>
          <a:p>
            <a:r>
              <a:rPr lang="de-DE" sz="2000" b="1" dirty="0">
                <a:solidFill>
                  <a:schemeClr val="accent1"/>
                </a:solidFill>
              </a:rPr>
              <a:t>Emerging </a:t>
            </a:r>
            <a:r>
              <a:rPr lang="de-DE" sz="2000" b="1" dirty="0" err="1">
                <a:solidFill>
                  <a:schemeClr val="accent1"/>
                </a:solidFill>
              </a:rPr>
              <a:t>approaches</a:t>
            </a:r>
            <a:r>
              <a:rPr lang="de-DE" sz="2000" b="1" dirty="0">
                <a:solidFill>
                  <a:schemeClr val="accent1"/>
                </a:solidFill>
              </a:rPr>
              <a:t>.</a:t>
            </a:r>
          </a:p>
        </p:txBody>
      </p:sp>
      <p:sp>
        <p:nvSpPr>
          <p:cNvPr id="30" name="Textfeld 29">
            <a:extLst>
              <a:ext uri="{FF2B5EF4-FFF2-40B4-BE49-F238E27FC236}">
                <a16:creationId xmlns:a16="http://schemas.microsoft.com/office/drawing/2014/main" id="{08F21D4A-8489-0842-B493-027E565E4B73}"/>
              </a:ext>
            </a:extLst>
          </p:cNvPr>
          <p:cNvSpPr txBox="1"/>
          <p:nvPr/>
        </p:nvSpPr>
        <p:spPr bwMode="gray">
          <a:xfrm>
            <a:off x="1630496" y="3623012"/>
            <a:ext cx="8218584" cy="426563"/>
          </a:xfrm>
          <a:prstGeom prst="rect">
            <a:avLst/>
          </a:prstGeom>
          <a:noFill/>
        </p:spPr>
        <p:txBody>
          <a:bodyPr wrap="square" lIns="0" tIns="0" rIns="0" bIns="0" rtlCol="0">
            <a:noAutofit/>
          </a:bodyPr>
          <a:lstStyle/>
          <a:p>
            <a:r>
              <a:rPr lang="de-DE" sz="2000" b="1" dirty="0" err="1">
                <a:solidFill>
                  <a:schemeClr val="accent1"/>
                </a:solidFill>
              </a:rPr>
              <a:t>Application</a:t>
            </a:r>
            <a:r>
              <a:rPr lang="de-DE" sz="2000" b="1" dirty="0">
                <a:solidFill>
                  <a:schemeClr val="accent1"/>
                </a:solidFill>
              </a:rPr>
              <a:t> </a:t>
            </a:r>
            <a:r>
              <a:rPr lang="de-DE" sz="2000" b="1" dirty="0" err="1">
                <a:solidFill>
                  <a:schemeClr val="accent1"/>
                </a:solidFill>
              </a:rPr>
              <a:t>to</a:t>
            </a:r>
            <a:r>
              <a:rPr lang="de-DE" sz="2000" b="1" dirty="0">
                <a:solidFill>
                  <a:schemeClr val="accent1"/>
                </a:solidFill>
              </a:rPr>
              <a:t> </a:t>
            </a:r>
            <a:r>
              <a:rPr lang="de-DE" sz="2000" b="1" dirty="0" err="1">
                <a:solidFill>
                  <a:schemeClr val="accent1"/>
                </a:solidFill>
              </a:rPr>
              <a:t>retail</a:t>
            </a:r>
            <a:r>
              <a:rPr lang="de-DE" sz="2000" b="1" dirty="0">
                <a:solidFill>
                  <a:schemeClr val="accent1"/>
                </a:solidFill>
              </a:rPr>
              <a:t> </a:t>
            </a:r>
            <a:r>
              <a:rPr lang="de-DE" sz="2000" b="1" dirty="0" err="1">
                <a:solidFill>
                  <a:schemeClr val="accent1"/>
                </a:solidFill>
              </a:rPr>
              <a:t>use</a:t>
            </a:r>
            <a:r>
              <a:rPr lang="de-DE" sz="2000" b="1" dirty="0">
                <a:solidFill>
                  <a:schemeClr val="accent1"/>
                </a:solidFill>
              </a:rPr>
              <a:t> </a:t>
            </a:r>
            <a:r>
              <a:rPr lang="de-DE" sz="2000" b="1" dirty="0" err="1">
                <a:solidFill>
                  <a:schemeClr val="accent1"/>
                </a:solidFill>
              </a:rPr>
              <a:t>cases</a:t>
            </a:r>
            <a:r>
              <a:rPr lang="de-DE" sz="2000" b="1" dirty="0">
                <a:solidFill>
                  <a:schemeClr val="accent1"/>
                </a:solidFill>
              </a:rPr>
              <a:t>.</a:t>
            </a:r>
          </a:p>
        </p:txBody>
      </p:sp>
      <p:sp>
        <p:nvSpPr>
          <p:cNvPr id="31" name="Textfeld 30">
            <a:extLst>
              <a:ext uri="{FF2B5EF4-FFF2-40B4-BE49-F238E27FC236}">
                <a16:creationId xmlns:a16="http://schemas.microsoft.com/office/drawing/2014/main" id="{76FA3F86-D314-484A-94B8-7F958C58A665}"/>
              </a:ext>
            </a:extLst>
          </p:cNvPr>
          <p:cNvSpPr txBox="1"/>
          <p:nvPr/>
        </p:nvSpPr>
        <p:spPr bwMode="gray">
          <a:xfrm>
            <a:off x="1630496" y="5143526"/>
            <a:ext cx="8218584" cy="426563"/>
          </a:xfrm>
          <a:prstGeom prst="rect">
            <a:avLst/>
          </a:prstGeom>
          <a:noFill/>
        </p:spPr>
        <p:txBody>
          <a:bodyPr wrap="square" lIns="0" tIns="0" rIns="0" bIns="0" rtlCol="0">
            <a:noAutofit/>
          </a:bodyPr>
          <a:lstStyle/>
          <a:p>
            <a:r>
              <a:rPr lang="de-DE" sz="2000" b="1" dirty="0">
                <a:solidFill>
                  <a:schemeClr val="accent1"/>
                </a:solidFill>
              </a:rPr>
              <a:t>Future </a:t>
            </a:r>
            <a:r>
              <a:rPr lang="de-DE" sz="2000" b="1" dirty="0" err="1">
                <a:solidFill>
                  <a:schemeClr val="accent1"/>
                </a:solidFill>
              </a:rPr>
              <a:t>prospects</a:t>
            </a:r>
            <a:r>
              <a:rPr lang="de-DE" sz="2000" b="1" dirty="0">
                <a:solidFill>
                  <a:schemeClr val="accent1"/>
                </a:solidFill>
              </a:rPr>
              <a:t>.</a:t>
            </a:r>
          </a:p>
        </p:txBody>
      </p:sp>
      <p:sp>
        <p:nvSpPr>
          <p:cNvPr id="4" name="Textfeld 3">
            <a:extLst>
              <a:ext uri="{FF2B5EF4-FFF2-40B4-BE49-F238E27FC236}">
                <a16:creationId xmlns:a16="http://schemas.microsoft.com/office/drawing/2014/main" id="{02C30B20-698D-F347-8420-B70D1962448B}"/>
              </a:ext>
            </a:extLst>
          </p:cNvPr>
          <p:cNvSpPr txBox="1"/>
          <p:nvPr/>
        </p:nvSpPr>
        <p:spPr bwMode="gray">
          <a:xfrm>
            <a:off x="1779373" y="5535827"/>
            <a:ext cx="0" cy="0"/>
          </a:xfrm>
          <a:prstGeom prst="rect">
            <a:avLst/>
          </a:prstGeom>
          <a:noFill/>
        </p:spPr>
        <p:txBody>
          <a:bodyPr wrap="none" lIns="0" tIns="0" rIns="0" bIns="0" rtlCol="0">
            <a:noAutofit/>
          </a:bodyPr>
          <a:lstStyle/>
          <a:p>
            <a:endParaRPr lang="de-DE" sz="1800" dirty="0" err="1"/>
          </a:p>
        </p:txBody>
      </p:sp>
      <p:sp>
        <p:nvSpPr>
          <p:cNvPr id="15" name="Oval 14">
            <a:extLst>
              <a:ext uri="{FF2B5EF4-FFF2-40B4-BE49-F238E27FC236}">
                <a16:creationId xmlns:a16="http://schemas.microsoft.com/office/drawing/2014/main" id="{EE777106-0B1A-9C4C-9084-86247A4849B9}"/>
              </a:ext>
            </a:extLst>
          </p:cNvPr>
          <p:cNvSpPr/>
          <p:nvPr/>
        </p:nvSpPr>
        <p:spPr bwMode="gray">
          <a:xfrm>
            <a:off x="506776" y="426527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6" name="Textfeld 15">
            <a:extLst>
              <a:ext uri="{FF2B5EF4-FFF2-40B4-BE49-F238E27FC236}">
                <a16:creationId xmlns:a16="http://schemas.microsoft.com/office/drawing/2014/main" id="{DF799248-45F8-3F4D-829C-E0632BDD1E6B}"/>
              </a:ext>
            </a:extLst>
          </p:cNvPr>
          <p:cNvSpPr txBox="1"/>
          <p:nvPr/>
        </p:nvSpPr>
        <p:spPr bwMode="gray">
          <a:xfrm>
            <a:off x="1630496" y="4364772"/>
            <a:ext cx="8218584" cy="426563"/>
          </a:xfrm>
          <a:prstGeom prst="rect">
            <a:avLst/>
          </a:prstGeom>
          <a:noFill/>
        </p:spPr>
        <p:txBody>
          <a:bodyPr wrap="square" lIns="0" tIns="0" rIns="0" bIns="0" rtlCol="0">
            <a:noAutofit/>
          </a:bodyPr>
          <a:lstStyle/>
          <a:p>
            <a:r>
              <a:rPr lang="de-DE" sz="2000" b="1" dirty="0">
                <a:solidFill>
                  <a:schemeClr val="accent1"/>
                </a:solidFill>
              </a:rPr>
              <a:t>Software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deployment</a:t>
            </a:r>
            <a:endParaRPr lang="de-DE" sz="2000" b="1" dirty="0">
              <a:solidFill>
                <a:schemeClr val="accent1"/>
              </a:solidFill>
            </a:endParaRPr>
          </a:p>
        </p:txBody>
      </p:sp>
    </p:spTree>
    <p:extLst>
      <p:ext uri="{BB962C8B-B14F-4D97-AF65-F5344CB8AC3E}">
        <p14:creationId xmlns:p14="http://schemas.microsoft.com/office/powerpoint/2010/main" val="31711361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5C1FFC-7105-A44E-81BD-4FB6343040DE}"/>
              </a:ext>
            </a:extLst>
          </p:cNvPr>
          <p:cNvSpPr>
            <a:spLocks noGrp="1"/>
          </p:cNvSpPr>
          <p:nvPr>
            <p:ph type="title"/>
          </p:nvPr>
        </p:nvSpPr>
        <p:spPr/>
        <p:txBody>
          <a:bodyPr/>
          <a:lstStyle/>
          <a:p>
            <a:r>
              <a:rPr lang="de-DE" dirty="0" err="1"/>
              <a:t>Deployment</a:t>
            </a:r>
            <a:endParaRPr lang="de-DE" dirty="0"/>
          </a:p>
        </p:txBody>
      </p:sp>
      <p:sp>
        <p:nvSpPr>
          <p:cNvPr id="3" name="Untertitel 2">
            <a:extLst>
              <a:ext uri="{FF2B5EF4-FFF2-40B4-BE49-F238E27FC236}">
                <a16:creationId xmlns:a16="http://schemas.microsoft.com/office/drawing/2014/main" id="{B3DB3DE3-2D39-EE48-9FCF-C87C802A5CFF}"/>
              </a:ext>
            </a:extLst>
          </p:cNvPr>
          <p:cNvSpPr>
            <a:spLocks noGrp="1"/>
          </p:cNvSpPr>
          <p:nvPr>
            <p:ph type="subTitle" idx="1"/>
          </p:nvPr>
        </p:nvSpPr>
        <p:spPr/>
        <p:txBody>
          <a:bodyPr/>
          <a:lstStyle/>
          <a:p>
            <a:r>
              <a:rPr lang="de-DE" dirty="0" err="1"/>
              <a:t>Seldon</a:t>
            </a:r>
            <a:r>
              <a:rPr lang="de-DE" dirty="0"/>
              <a:t> Core. </a:t>
            </a:r>
            <a:r>
              <a:rPr lang="de-DE" dirty="0" err="1"/>
              <a:t>Deployment</a:t>
            </a:r>
            <a:r>
              <a:rPr lang="de-DE" dirty="0"/>
              <a:t> on </a:t>
            </a:r>
            <a:r>
              <a:rPr lang="de-DE" dirty="0" err="1"/>
              <a:t>Kubernetes</a:t>
            </a:r>
            <a:r>
              <a:rPr lang="de-DE" dirty="0"/>
              <a:t>.</a:t>
            </a:r>
          </a:p>
        </p:txBody>
      </p:sp>
      <p:sp>
        <p:nvSpPr>
          <p:cNvPr id="5" name="Foliennummernplatzhalter 4">
            <a:extLst>
              <a:ext uri="{FF2B5EF4-FFF2-40B4-BE49-F238E27FC236}">
                <a16:creationId xmlns:a16="http://schemas.microsoft.com/office/drawing/2014/main" id="{1194698D-E568-9047-A385-6A7D04C4FC96}"/>
              </a:ext>
            </a:extLst>
          </p:cNvPr>
          <p:cNvSpPr>
            <a:spLocks noGrp="1"/>
          </p:cNvSpPr>
          <p:nvPr>
            <p:ph type="sldNum" sz="quarter" idx="12"/>
          </p:nvPr>
        </p:nvSpPr>
        <p:spPr/>
        <p:txBody>
          <a:bodyPr/>
          <a:lstStyle/>
          <a:p>
            <a:fld id="{0C7C1E0B-BD27-42F8-BC6B-2F0636970842}" type="slidenum">
              <a:rPr lang="de-DE" smtClean="0">
                <a:solidFill>
                  <a:srgbClr val="791F82"/>
                </a:solidFill>
              </a:rPr>
              <a:pPr/>
              <a:t>30</a:t>
            </a:fld>
            <a:endParaRPr lang="de-DE" dirty="0">
              <a:solidFill>
                <a:srgbClr val="791F82"/>
              </a:solidFill>
            </a:endParaRPr>
          </a:p>
        </p:txBody>
      </p:sp>
      <p:pic>
        <p:nvPicPr>
          <p:cNvPr id="10" name="Grafik 9">
            <a:extLst>
              <a:ext uri="{FF2B5EF4-FFF2-40B4-BE49-F238E27FC236}">
                <a16:creationId xmlns:a16="http://schemas.microsoft.com/office/drawing/2014/main" id="{CE2C7CA1-5ACA-2C48-B20C-FFB320197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1" y="1775618"/>
            <a:ext cx="6032500" cy="3238500"/>
          </a:xfrm>
          <a:prstGeom prst="rect">
            <a:avLst/>
          </a:prstGeom>
        </p:spPr>
      </p:pic>
      <p:sp>
        <p:nvSpPr>
          <p:cNvPr id="11" name="Textfeld 10">
            <a:extLst>
              <a:ext uri="{FF2B5EF4-FFF2-40B4-BE49-F238E27FC236}">
                <a16:creationId xmlns:a16="http://schemas.microsoft.com/office/drawing/2014/main" id="{B49FF7F6-8F60-D54D-BCDC-334F03B99DE1}"/>
              </a:ext>
            </a:extLst>
          </p:cNvPr>
          <p:cNvSpPr txBox="1"/>
          <p:nvPr/>
        </p:nvSpPr>
        <p:spPr bwMode="gray">
          <a:xfrm>
            <a:off x="6702422" y="1892536"/>
            <a:ext cx="5197614" cy="721876"/>
          </a:xfrm>
          <a:prstGeom prst="rect">
            <a:avLst/>
          </a:prstGeom>
          <a:noFill/>
        </p:spPr>
        <p:txBody>
          <a:bodyPr wrap="square" lIns="0" tIns="0" rIns="0" bIns="0" rtlCol="0">
            <a:noAutofit/>
          </a:bodyPr>
          <a:lstStyle/>
          <a:p>
            <a:r>
              <a:rPr lang="de-DE" dirty="0"/>
              <a:t>https://</a:t>
            </a:r>
            <a:r>
              <a:rPr lang="de-DE" dirty="0" err="1"/>
              <a:t>docs.seldon.io</a:t>
            </a:r>
            <a:r>
              <a:rPr lang="de-DE" dirty="0"/>
              <a:t>/</a:t>
            </a:r>
            <a:r>
              <a:rPr lang="de-DE" dirty="0" err="1"/>
              <a:t>projects</a:t>
            </a:r>
            <a:r>
              <a:rPr lang="de-DE" dirty="0"/>
              <a:t>/</a:t>
            </a:r>
            <a:r>
              <a:rPr lang="de-DE" dirty="0" err="1"/>
              <a:t>seldon</a:t>
            </a:r>
            <a:r>
              <a:rPr lang="de-DE" dirty="0"/>
              <a:t>-core/en/v0.5.0/</a:t>
            </a:r>
            <a:r>
              <a:rPr lang="de-DE" dirty="0" err="1"/>
              <a:t>examples</a:t>
            </a:r>
            <a:r>
              <a:rPr lang="de-DE" dirty="0"/>
              <a:t>/</a:t>
            </a:r>
            <a:r>
              <a:rPr lang="de-DE" dirty="0" err="1"/>
              <a:t>explainer_examples.html</a:t>
            </a:r>
            <a:endParaRPr lang="de-DE" sz="1800" dirty="0"/>
          </a:p>
        </p:txBody>
      </p:sp>
      <p:cxnSp>
        <p:nvCxnSpPr>
          <p:cNvPr id="15" name="Gerade Verbindung mit Pfeil 14">
            <a:extLst>
              <a:ext uri="{FF2B5EF4-FFF2-40B4-BE49-F238E27FC236}">
                <a16:creationId xmlns:a16="http://schemas.microsoft.com/office/drawing/2014/main" id="{A73037E2-D9C1-4F4B-B5FF-36F586203273}"/>
              </a:ext>
            </a:extLst>
          </p:cNvPr>
          <p:cNvCxnSpPr/>
          <p:nvPr/>
        </p:nvCxnSpPr>
        <p:spPr bwMode="gray">
          <a:xfrm>
            <a:off x="139175" y="4069724"/>
            <a:ext cx="54091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7" name="Grafik 16" descr="Ein Bild, das drinnen enthält.&#10;&#10;Automatisch generierte Beschreibung">
            <a:extLst>
              <a:ext uri="{FF2B5EF4-FFF2-40B4-BE49-F238E27FC236}">
                <a16:creationId xmlns:a16="http://schemas.microsoft.com/office/drawing/2014/main" id="{10052877-40B2-CF44-BB3B-420CB3EA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195" y="3030901"/>
            <a:ext cx="3160283" cy="3160283"/>
          </a:xfrm>
          <a:prstGeom prst="rect">
            <a:avLst/>
          </a:prstGeom>
        </p:spPr>
      </p:pic>
    </p:spTree>
    <p:extLst>
      <p:ext uri="{BB962C8B-B14F-4D97-AF65-F5344CB8AC3E}">
        <p14:creationId xmlns:p14="http://schemas.microsoft.com/office/powerpoint/2010/main" val="20478995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37819-37BF-BE4D-84BF-C26AD44265C4}"/>
              </a:ext>
            </a:extLst>
          </p:cNvPr>
          <p:cNvSpPr>
            <a:spLocks noGrp="1"/>
          </p:cNvSpPr>
          <p:nvPr>
            <p:ph type="title"/>
          </p:nvPr>
        </p:nvSpPr>
        <p:spPr/>
        <p:txBody>
          <a:bodyPr/>
          <a:lstStyle/>
          <a:p>
            <a:r>
              <a:rPr lang="de-DE" dirty="0"/>
              <a:t>JOIN </a:t>
            </a:r>
            <a:r>
              <a:rPr lang="de-DE" dirty="0" err="1"/>
              <a:t>the</a:t>
            </a:r>
            <a:r>
              <a:rPr lang="de-DE" dirty="0"/>
              <a:t> </a:t>
            </a:r>
            <a:r>
              <a:rPr lang="de-DE" dirty="0" err="1"/>
              <a:t>club</a:t>
            </a:r>
            <a:endParaRPr lang="de-DE" dirty="0"/>
          </a:p>
        </p:txBody>
      </p:sp>
      <p:sp>
        <p:nvSpPr>
          <p:cNvPr id="3" name="Untertitel 2">
            <a:extLst>
              <a:ext uri="{FF2B5EF4-FFF2-40B4-BE49-F238E27FC236}">
                <a16:creationId xmlns:a16="http://schemas.microsoft.com/office/drawing/2014/main" id="{03BC48E3-1490-9542-A8C1-D79CB7428E13}"/>
              </a:ext>
            </a:extLst>
          </p:cNvPr>
          <p:cNvSpPr>
            <a:spLocks noGrp="1"/>
          </p:cNvSpPr>
          <p:nvPr>
            <p:ph type="subTitle" idx="1"/>
          </p:nvPr>
        </p:nvSpPr>
        <p:spPr/>
        <p:txBody>
          <a:bodyPr/>
          <a:lstStyle/>
          <a:p>
            <a:r>
              <a:rPr lang="de-DE" dirty="0" err="1"/>
              <a:t>Collaborate</a:t>
            </a:r>
            <a:endParaRPr lang="de-DE" dirty="0"/>
          </a:p>
        </p:txBody>
      </p:sp>
      <p:sp>
        <p:nvSpPr>
          <p:cNvPr id="5" name="Foliennummernplatzhalter 4">
            <a:extLst>
              <a:ext uri="{FF2B5EF4-FFF2-40B4-BE49-F238E27FC236}">
                <a16:creationId xmlns:a16="http://schemas.microsoft.com/office/drawing/2014/main" id="{321ADF93-90F2-274F-A88E-82116618594A}"/>
              </a:ext>
            </a:extLst>
          </p:cNvPr>
          <p:cNvSpPr>
            <a:spLocks noGrp="1"/>
          </p:cNvSpPr>
          <p:nvPr>
            <p:ph type="sldNum" sz="quarter" idx="12"/>
          </p:nvPr>
        </p:nvSpPr>
        <p:spPr/>
        <p:txBody>
          <a:bodyPr/>
          <a:lstStyle/>
          <a:p>
            <a:fld id="{0C7C1E0B-BD27-42F8-BC6B-2F0636970842}" type="slidenum">
              <a:rPr lang="de-DE" smtClean="0">
                <a:solidFill>
                  <a:srgbClr val="791F82"/>
                </a:solidFill>
              </a:rPr>
              <a:pPr/>
              <a:t>31</a:t>
            </a:fld>
            <a:endParaRPr lang="de-DE" dirty="0">
              <a:solidFill>
                <a:srgbClr val="791F82"/>
              </a:solidFill>
            </a:endParaRPr>
          </a:p>
        </p:txBody>
      </p:sp>
      <p:sp>
        <p:nvSpPr>
          <p:cNvPr id="6" name="Textplatzhalter 5">
            <a:extLst>
              <a:ext uri="{FF2B5EF4-FFF2-40B4-BE49-F238E27FC236}">
                <a16:creationId xmlns:a16="http://schemas.microsoft.com/office/drawing/2014/main" id="{83E5734D-B228-B74A-951C-AF91B7EB2B56}"/>
              </a:ext>
            </a:extLst>
          </p:cNvPr>
          <p:cNvSpPr>
            <a:spLocks noGrp="1"/>
          </p:cNvSpPr>
          <p:nvPr>
            <p:ph type="body" sz="quarter" idx="13"/>
          </p:nvPr>
        </p:nvSpPr>
        <p:spPr>
          <a:xfrm>
            <a:off x="596978" y="1607827"/>
            <a:ext cx="8418521" cy="2102852"/>
          </a:xfrm>
        </p:spPr>
        <p:txBody>
          <a:bodyPr/>
          <a:lstStyle/>
          <a:p>
            <a:pPr marL="285750" indent="-285750">
              <a:buFont typeface="Arial" panose="020B0604020202020204" pitchFamily="34" charset="0"/>
              <a:buChar char="•"/>
            </a:pPr>
            <a:r>
              <a:rPr lang="de-DE" dirty="0">
                <a:hlinkClick r:id="rId2"/>
              </a:rPr>
              <a:t>https://www.linkedin.com/groups/8672810/</a:t>
            </a:r>
            <a:r>
              <a:rPr lang="de-DE" dirty="0"/>
              <a:t> -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LinkedIn </a:t>
            </a:r>
            <a:r>
              <a:rPr lang="de-DE" b="1" dirty="0" err="1">
                <a:solidFill>
                  <a:schemeClr val="accent1"/>
                </a:solidFill>
                <a:latin typeface="Calibri" panose="020F0502020204030204" pitchFamily="34" charset="0"/>
                <a:cs typeface="Calibri" panose="020F0502020204030204" pitchFamily="34" charset="0"/>
              </a:rPr>
              <a:t>group</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Explainable</a:t>
            </a:r>
            <a:r>
              <a:rPr lang="de-DE" b="1" dirty="0">
                <a:solidFill>
                  <a:schemeClr val="accent1"/>
                </a:solidFill>
                <a:latin typeface="Calibri" panose="020F0502020204030204" pitchFamily="34" charset="0"/>
                <a:cs typeface="Calibri" panose="020F0502020204030204" pitchFamily="34" charset="0"/>
              </a:rPr>
              <a:t> AI –XAI</a:t>
            </a:r>
          </a:p>
          <a:p>
            <a:pPr marL="285750" indent="-285750">
              <a:buFont typeface="Arial" panose="020B0604020202020204" pitchFamily="34" charset="0"/>
              <a:buChar char="•"/>
            </a:pPr>
            <a:r>
              <a:rPr lang="de-DE" dirty="0">
                <a:hlinkClick r:id="rId3"/>
              </a:rPr>
              <a:t>https://github.com/andreysharapov/xaience</a:t>
            </a:r>
            <a:r>
              <a:rPr lang="de-DE" dirty="0"/>
              <a:t> - </a:t>
            </a:r>
            <a:r>
              <a:rPr lang="de-DE" b="1" dirty="0" err="1">
                <a:solidFill>
                  <a:schemeClr val="accent1"/>
                </a:solidFill>
                <a:latin typeface="Calibri" panose="020F0502020204030204" pitchFamily="34" charset="0"/>
                <a:cs typeface="Calibri" panose="020F0502020204030204" pitchFamily="34" charset="0"/>
              </a:rPr>
              <a:t>resources</a:t>
            </a:r>
            <a:r>
              <a:rPr lang="de-DE" b="1" dirty="0">
                <a:solidFill>
                  <a:schemeClr val="accent1"/>
                </a:solidFill>
                <a:latin typeface="Calibri" panose="020F0502020204030204" pitchFamily="34" charset="0"/>
                <a:cs typeface="Calibri" panose="020F0502020204030204" pitchFamily="34" charset="0"/>
              </a:rPr>
              <a:t> on XAI, </a:t>
            </a:r>
            <a:r>
              <a:rPr lang="de-DE" b="1" dirty="0" err="1">
                <a:solidFill>
                  <a:schemeClr val="accent1"/>
                </a:solidFill>
                <a:latin typeface="Calibri" panose="020F0502020204030204" pitchFamily="34" charset="0"/>
                <a:cs typeface="Calibri" panose="020F0502020204030204" pitchFamily="34" charset="0"/>
              </a:rPr>
              <a:t>fairness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more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hlinkClick r:id="rId4">
                  <a:extLst>
                    <a:ext uri="{A12FA001-AC4F-418D-AE19-62706E023703}">
                      <ahyp:hlinkClr xmlns:ahyp="http://schemas.microsoft.com/office/drawing/2018/hyperlinkcolor" val="tx"/>
                    </a:ext>
                  </a:extLst>
                </a:hlinkClick>
              </a:rPr>
              <a:t>https://www.xaience.eu/</a:t>
            </a:r>
            <a:r>
              <a:rPr lang="de-DE" dirty="0">
                <a:solidFill>
                  <a:schemeClr val="accent1"/>
                </a:solidFill>
              </a:rPr>
              <a:t> </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little</a:t>
            </a:r>
            <a:r>
              <a:rPr lang="de-DE" b="1" dirty="0">
                <a:solidFill>
                  <a:schemeClr val="accent1"/>
                </a:solidFill>
                <a:latin typeface="Calibri" panose="020F0502020204030204" pitchFamily="34" charset="0"/>
                <a:cs typeface="Calibri" panose="020F0502020204030204" pitchFamily="34" charset="0"/>
              </a:rPr>
              <a:t> web </a:t>
            </a:r>
            <a:r>
              <a:rPr lang="de-DE" b="1" dirty="0" err="1">
                <a:solidFill>
                  <a:schemeClr val="accent1"/>
                </a:solidFill>
                <a:latin typeface="Calibri" panose="020F0502020204030204" pitchFamily="34" charset="0"/>
                <a:cs typeface="Calibri" panose="020F0502020204030204" pitchFamily="34" charset="0"/>
              </a:rPr>
              <a:t>page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hlinkClick r:id="rId5">
                  <a:extLst>
                    <a:ext uri="{A12FA001-AC4F-418D-AE19-62706E023703}">
                      <ahyp:hlinkClr xmlns:ahyp="http://schemas.microsoft.com/office/drawing/2018/hyperlinkcolor" val="tx"/>
                    </a:ext>
                  </a:extLst>
                </a:hlinkClick>
              </a:rPr>
              <a:t>https://www.aiethicist.org</a:t>
            </a:r>
            <a:r>
              <a:rPr lang="de-DE" dirty="0">
                <a:solidFill>
                  <a:schemeClr val="accent1"/>
                </a:solidFill>
              </a:rPr>
              <a:t> – </a:t>
            </a:r>
            <a:r>
              <a:rPr lang="de-DE" b="1" dirty="0" err="1">
                <a:solidFill>
                  <a:schemeClr val="accent1"/>
                </a:solidFill>
                <a:latin typeface="Calibri" panose="020F0502020204030204" pitchFamily="34" charset="0"/>
                <a:cs typeface="Calibri" panose="020F0502020204030204" pitchFamily="34" charset="0"/>
              </a:rPr>
              <a:t>great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resource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by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Merve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Cinarli</a:t>
            </a:r>
            <a:r>
              <a:rPr lang="de-DE" b="1" dirty="0">
                <a:solidFill>
                  <a:schemeClr val="accent1"/>
                </a:solidFill>
                <a:latin typeface="Calibri" panose="020F0502020204030204" pitchFamily="34" charset="0"/>
                <a:cs typeface="Calibri" panose="020F0502020204030204" pitchFamily="34" charset="0"/>
              </a:rPr>
              <a:t> Hickok</a:t>
            </a:r>
          </a:p>
          <a:p>
            <a:endParaRPr lang="de-DE" dirty="0">
              <a:solidFill>
                <a:schemeClr val="accent1"/>
              </a:solidFill>
            </a:endParaRPr>
          </a:p>
        </p:txBody>
      </p:sp>
      <p:pic>
        <p:nvPicPr>
          <p:cNvPr id="7" name="Grafik 6">
            <a:extLst>
              <a:ext uri="{FF2B5EF4-FFF2-40B4-BE49-F238E27FC236}">
                <a16:creationId xmlns:a16="http://schemas.microsoft.com/office/drawing/2014/main" id="{DFBBF99A-466B-3D49-AE1A-F6D867B4C6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31" y="3664672"/>
            <a:ext cx="2690837" cy="2690837"/>
          </a:xfrm>
          <a:prstGeom prst="rect">
            <a:avLst/>
          </a:prstGeom>
        </p:spPr>
      </p:pic>
      <p:pic>
        <p:nvPicPr>
          <p:cNvPr id="9" name="Grafik 8">
            <a:extLst>
              <a:ext uri="{FF2B5EF4-FFF2-40B4-BE49-F238E27FC236}">
                <a16:creationId xmlns:a16="http://schemas.microsoft.com/office/drawing/2014/main" id="{0D78A552-6368-2F41-9D92-BF92905B07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6946" y="3699178"/>
            <a:ext cx="2690837" cy="2690837"/>
          </a:xfrm>
          <a:prstGeom prst="rect">
            <a:avLst/>
          </a:prstGeom>
        </p:spPr>
      </p:pic>
      <p:pic>
        <p:nvPicPr>
          <p:cNvPr id="11" name="Grafik 10" descr="Ein Bild, das Zeichnung enthält.&#10;&#10;Automatisch generierte Beschreibung">
            <a:extLst>
              <a:ext uri="{FF2B5EF4-FFF2-40B4-BE49-F238E27FC236}">
                <a16:creationId xmlns:a16="http://schemas.microsoft.com/office/drawing/2014/main" id="{CF24E068-F952-7C47-86AA-3BF5ACB1B8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68176" y="3687676"/>
            <a:ext cx="2690837" cy="2690837"/>
          </a:xfrm>
          <a:prstGeom prst="rect">
            <a:avLst/>
          </a:prstGeom>
        </p:spPr>
      </p:pic>
    </p:spTree>
    <p:extLst>
      <p:ext uri="{BB962C8B-B14F-4D97-AF65-F5344CB8AC3E}">
        <p14:creationId xmlns:p14="http://schemas.microsoft.com/office/powerpoint/2010/main" val="28887154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E5DC0-9E5B-EF49-B782-31BE8943FC3E}"/>
              </a:ext>
            </a:extLst>
          </p:cNvPr>
          <p:cNvSpPr>
            <a:spLocks noGrp="1"/>
          </p:cNvSpPr>
          <p:nvPr>
            <p:ph type="title"/>
          </p:nvPr>
        </p:nvSpPr>
        <p:spPr/>
        <p:txBody>
          <a:bodyPr/>
          <a:lstStyle/>
          <a:p>
            <a:r>
              <a:rPr lang="de-DE" dirty="0" err="1"/>
              <a:t>paper</a:t>
            </a:r>
            <a:r>
              <a:rPr lang="de-DE" dirty="0"/>
              <a:t> </a:t>
            </a:r>
            <a:r>
              <a:rPr lang="de-DE" dirty="0" err="1"/>
              <a:t>references</a:t>
            </a:r>
            <a:endParaRPr lang="de-DE" dirty="0"/>
          </a:p>
        </p:txBody>
      </p:sp>
      <p:sp>
        <p:nvSpPr>
          <p:cNvPr id="3" name="Untertitel 2">
            <a:extLst>
              <a:ext uri="{FF2B5EF4-FFF2-40B4-BE49-F238E27FC236}">
                <a16:creationId xmlns:a16="http://schemas.microsoft.com/office/drawing/2014/main" id="{017B66DB-D23F-404D-8354-4500A731163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CBA7CB03-8AE5-354D-B58F-5EAC660D37AE}"/>
              </a:ext>
            </a:extLst>
          </p:cNvPr>
          <p:cNvSpPr>
            <a:spLocks noGrp="1"/>
          </p:cNvSpPr>
          <p:nvPr>
            <p:ph type="sldNum" sz="quarter" idx="12"/>
          </p:nvPr>
        </p:nvSpPr>
        <p:spPr/>
        <p:txBody>
          <a:bodyPr/>
          <a:lstStyle/>
          <a:p>
            <a:fld id="{0C7C1E0B-BD27-42F8-BC6B-2F0636970842}" type="slidenum">
              <a:rPr lang="de-DE" smtClean="0">
                <a:solidFill>
                  <a:srgbClr val="791F82"/>
                </a:solidFill>
              </a:rPr>
              <a:pPr/>
              <a:t>32</a:t>
            </a:fld>
            <a:endParaRPr lang="de-DE" dirty="0">
              <a:solidFill>
                <a:srgbClr val="791F82"/>
              </a:solidFill>
            </a:endParaRPr>
          </a:p>
        </p:txBody>
      </p:sp>
      <p:sp>
        <p:nvSpPr>
          <p:cNvPr id="6" name="Textplatzhalter 5">
            <a:extLst>
              <a:ext uri="{FF2B5EF4-FFF2-40B4-BE49-F238E27FC236}">
                <a16:creationId xmlns:a16="http://schemas.microsoft.com/office/drawing/2014/main" id="{F0F1BB2E-B128-4044-BA9F-07C7DBCD8C26}"/>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LIME - </a:t>
            </a:r>
            <a:r>
              <a:rPr lang="de-DE" dirty="0">
                <a:hlinkClick r:id="rId2"/>
              </a:rPr>
              <a:t>https://homes.cs.washington.edu/~marcotcr/blog/lime/</a:t>
            </a:r>
            <a:endParaRPr lang="de-DE" dirty="0"/>
          </a:p>
          <a:p>
            <a:pPr marL="285750" indent="-285750">
              <a:buFont typeface="Arial" panose="020B0604020202020204" pitchFamily="34" charset="0"/>
              <a:buChar char="•"/>
            </a:pPr>
            <a:r>
              <a:rPr lang="de-DE" dirty="0"/>
              <a:t>SHAP - </a:t>
            </a:r>
            <a:r>
              <a:rPr lang="de-DE" dirty="0">
                <a:hlinkClick r:id="rId3"/>
              </a:rPr>
              <a:t>https://arxiv.org/abs/1705.07874</a:t>
            </a:r>
            <a:r>
              <a:rPr lang="de-DE" dirty="0"/>
              <a:t>, </a:t>
            </a:r>
            <a:r>
              <a:rPr lang="de-DE" dirty="0">
                <a:hlinkClick r:id="rId4"/>
              </a:rPr>
              <a:t>https://arxiv.org/abs/2004.00668</a:t>
            </a:r>
            <a:endParaRPr lang="de-DE" dirty="0"/>
          </a:p>
          <a:p>
            <a:pPr marL="285750" indent="-285750">
              <a:buFont typeface="Arial" panose="020B0604020202020204" pitchFamily="34" charset="0"/>
              <a:buChar char="•"/>
            </a:pPr>
            <a:r>
              <a:rPr lang="de-DE" dirty="0"/>
              <a:t>MAPLE - </a:t>
            </a:r>
            <a:r>
              <a:rPr lang="de-DE" dirty="0">
                <a:hlinkClick r:id="rId5"/>
              </a:rPr>
              <a:t>https://blog.ml.cmu.edu/2019/07/13/towards-interpretable-tree-ensembles/</a:t>
            </a:r>
            <a:endParaRPr lang="de-DE" dirty="0"/>
          </a:p>
          <a:p>
            <a:pPr marL="285750" indent="-285750">
              <a:buFont typeface="Arial" panose="020B0604020202020204" pitchFamily="34" charset="0"/>
              <a:buChar char="•"/>
            </a:pPr>
            <a:r>
              <a:rPr lang="de-DE" dirty="0"/>
              <a:t>LORE - </a:t>
            </a:r>
            <a:r>
              <a:rPr lang="de-DE" dirty="0">
                <a:hlinkClick r:id="rId6"/>
              </a:rPr>
              <a:t>https://arxiv.org/abs/1805.10820</a:t>
            </a:r>
            <a:endParaRPr lang="de-DE" dirty="0"/>
          </a:p>
          <a:p>
            <a:pPr marL="285750" indent="-285750">
              <a:buFont typeface="Arial" panose="020B0604020202020204" pitchFamily="34" charset="0"/>
              <a:buChar char="•"/>
            </a:pPr>
            <a:r>
              <a:rPr lang="de-DE" dirty="0"/>
              <a:t>ANCHOR - </a:t>
            </a:r>
            <a:r>
              <a:rPr lang="de-DE" dirty="0">
                <a:hlinkClick r:id="rId7"/>
              </a:rPr>
              <a:t>https://homes.cs.washington.edu/~marcotcr/aaai18.pdf</a:t>
            </a:r>
            <a:endParaRPr lang="de-DE" dirty="0"/>
          </a:p>
          <a:p>
            <a:pPr marL="285750" indent="-285750">
              <a:buFont typeface="Arial" panose="020B0604020202020204" pitchFamily="34" charset="0"/>
              <a:buChar char="•"/>
            </a:pPr>
            <a:r>
              <a:rPr lang="de-DE" dirty="0" err="1"/>
              <a:t>Counterfactual</a:t>
            </a:r>
            <a:r>
              <a:rPr lang="de-DE" dirty="0"/>
              <a:t> - </a:t>
            </a:r>
            <a:r>
              <a:rPr lang="de-DE" dirty="0">
                <a:hlinkClick r:id="rId8"/>
              </a:rPr>
              <a:t>https://arxiv.org/abs/1711.00399</a:t>
            </a:r>
            <a:endParaRPr lang="de-DE" dirty="0"/>
          </a:p>
          <a:p>
            <a:pPr marL="285750" indent="-285750">
              <a:buFont typeface="Arial" panose="020B0604020202020204" pitchFamily="34" charset="0"/>
              <a:buChar char="•"/>
            </a:pPr>
            <a:r>
              <a:rPr lang="de-DE" dirty="0" err="1"/>
              <a:t>Contrastive</a:t>
            </a:r>
            <a:r>
              <a:rPr lang="de-DE" dirty="0"/>
              <a:t> - </a:t>
            </a:r>
            <a:r>
              <a:rPr lang="de-DE" dirty="0">
                <a:hlinkClick r:id="rId9"/>
              </a:rPr>
              <a:t>http://arxiv.org/abs/1806.07470</a:t>
            </a:r>
            <a:r>
              <a:rPr lang="de-DE" dirty="0"/>
              <a:t>, </a:t>
            </a:r>
            <a:r>
              <a:rPr lang="de-DE" dirty="0">
                <a:hlinkClick r:id="rId10"/>
              </a:rPr>
              <a:t>https://arxiv.org/abs/1802.07623</a:t>
            </a:r>
            <a:endParaRPr lang="de-DE" dirty="0"/>
          </a:p>
          <a:p>
            <a:pPr marL="285750" indent="-285750">
              <a:buFont typeface="Arial" panose="020B0604020202020204" pitchFamily="34" charset="0"/>
              <a:buChar char="•"/>
            </a:pPr>
            <a:r>
              <a:rPr lang="de-DE" dirty="0" err="1"/>
              <a:t>Influence</a:t>
            </a:r>
            <a:r>
              <a:rPr lang="de-DE" dirty="0"/>
              <a:t> </a:t>
            </a:r>
            <a:r>
              <a:rPr lang="de-DE" dirty="0" err="1"/>
              <a:t>function</a:t>
            </a:r>
            <a:r>
              <a:rPr lang="de-DE" dirty="0"/>
              <a:t> - </a:t>
            </a:r>
            <a:r>
              <a:rPr lang="de-DE" dirty="0">
                <a:hlinkClick r:id="rId11"/>
              </a:rPr>
              <a:t>https://arxiv.org/abs/1703.04730</a:t>
            </a:r>
            <a:endParaRPr lang="de-DE" dirty="0"/>
          </a:p>
        </p:txBody>
      </p:sp>
    </p:spTree>
    <p:extLst>
      <p:ext uri="{BB962C8B-B14F-4D97-AF65-F5344CB8AC3E}">
        <p14:creationId xmlns:p14="http://schemas.microsoft.com/office/powerpoint/2010/main" val="1216284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363248C7-687D-324F-AB2B-87BBAFBECE5B}"/>
              </a:ext>
            </a:extLst>
          </p:cNvPr>
          <p:cNvSpPr>
            <a:spLocks noGrp="1"/>
          </p:cNvSpPr>
          <p:nvPr>
            <p:ph type="sldNum" sz="quarter" idx="12"/>
          </p:nvPr>
        </p:nvSpPr>
        <p:spPr/>
        <p:txBody>
          <a:bodyPr/>
          <a:lstStyle/>
          <a:p>
            <a:fld id="{0C7C1E0B-BD27-42F8-BC6B-2F0636970842}" type="slidenum">
              <a:rPr lang="de-DE" smtClean="0">
                <a:solidFill>
                  <a:srgbClr val="791F82"/>
                </a:solidFill>
              </a:rPr>
              <a:pPr/>
              <a:t>33</a:t>
            </a:fld>
            <a:endParaRPr lang="de-DE" dirty="0">
              <a:solidFill>
                <a:srgbClr val="791F82"/>
              </a:solidFill>
            </a:endParaRPr>
          </a:p>
        </p:txBody>
      </p:sp>
      <p:sp>
        <p:nvSpPr>
          <p:cNvPr id="7" name="Textfeld 6">
            <a:extLst>
              <a:ext uri="{FF2B5EF4-FFF2-40B4-BE49-F238E27FC236}">
                <a16:creationId xmlns:a16="http://schemas.microsoft.com/office/drawing/2014/main" id="{DA6E60C8-A4E8-0444-89E8-84589759B5B9}"/>
              </a:ext>
            </a:extLst>
          </p:cNvPr>
          <p:cNvSpPr txBox="1"/>
          <p:nvPr/>
        </p:nvSpPr>
        <p:spPr bwMode="gray">
          <a:xfrm>
            <a:off x="654908" y="1618735"/>
            <a:ext cx="10663881" cy="1396313"/>
          </a:xfrm>
          <a:prstGeom prst="rect">
            <a:avLst/>
          </a:prstGeom>
          <a:noFill/>
        </p:spPr>
        <p:txBody>
          <a:bodyPr wrap="square" lIns="0" tIns="0" rIns="0" bIns="0" rtlCol="0">
            <a:noAutofit/>
          </a:bodyPr>
          <a:lstStyle/>
          <a:p>
            <a:r>
              <a:rPr lang="de-DE" sz="2800" b="1" dirty="0">
                <a:solidFill>
                  <a:schemeClr val="accent1"/>
                </a:solidFill>
              </a:rPr>
              <a:t>I </a:t>
            </a:r>
            <a:r>
              <a:rPr lang="de-DE" sz="2800" b="1" dirty="0" err="1">
                <a:solidFill>
                  <a:schemeClr val="accent1"/>
                </a:solidFill>
              </a:rPr>
              <a:t>invite</a:t>
            </a:r>
            <a:r>
              <a:rPr lang="de-DE" sz="2800" b="1" dirty="0">
                <a:solidFill>
                  <a:schemeClr val="accent1"/>
                </a:solidFill>
              </a:rPr>
              <a:t> </a:t>
            </a:r>
            <a:r>
              <a:rPr lang="de-DE" sz="2800" b="1" dirty="0" err="1">
                <a:solidFill>
                  <a:schemeClr val="accent1"/>
                </a:solidFill>
              </a:rPr>
              <a:t>everyboby</a:t>
            </a:r>
            <a:r>
              <a:rPr lang="de-DE" sz="2800" b="1" dirty="0">
                <a:solidFill>
                  <a:schemeClr val="accent1"/>
                </a:solidFill>
              </a:rPr>
              <a:t> </a:t>
            </a:r>
            <a:r>
              <a:rPr lang="de-DE" sz="2800" b="1" dirty="0" err="1">
                <a:solidFill>
                  <a:schemeClr val="accent1"/>
                </a:solidFill>
              </a:rPr>
              <a:t>to</a:t>
            </a:r>
            <a:r>
              <a:rPr lang="de-DE" sz="2800" b="1" dirty="0">
                <a:solidFill>
                  <a:schemeClr val="accent1"/>
                </a:solidFill>
              </a:rPr>
              <a:t> </a:t>
            </a:r>
            <a:r>
              <a:rPr lang="de-DE" sz="2800" b="1" dirty="0" err="1">
                <a:solidFill>
                  <a:schemeClr val="accent1"/>
                </a:solidFill>
              </a:rPr>
              <a:t>collaborate</a:t>
            </a:r>
            <a:r>
              <a:rPr lang="de-DE" sz="2800" b="1" dirty="0">
                <a:solidFill>
                  <a:schemeClr val="accent1"/>
                </a:solidFill>
              </a:rPr>
              <a:t> in </a:t>
            </a:r>
            <a:r>
              <a:rPr lang="de-DE" sz="2800" b="1" dirty="0" err="1">
                <a:solidFill>
                  <a:schemeClr val="accent1"/>
                </a:solidFill>
              </a:rPr>
              <a:t>the</a:t>
            </a:r>
            <a:r>
              <a:rPr lang="de-DE" sz="2800" b="1" dirty="0">
                <a:solidFill>
                  <a:schemeClr val="accent1"/>
                </a:solidFill>
              </a:rPr>
              <a:t> </a:t>
            </a:r>
            <a:r>
              <a:rPr lang="de-DE" sz="2800" b="1" dirty="0" err="1">
                <a:solidFill>
                  <a:schemeClr val="accent1"/>
                </a:solidFill>
              </a:rPr>
              <a:t>field</a:t>
            </a:r>
            <a:r>
              <a:rPr lang="de-DE" sz="2800" b="1" dirty="0">
                <a:solidFill>
                  <a:schemeClr val="accent1"/>
                </a:solidFill>
              </a:rPr>
              <a:t> </a:t>
            </a:r>
            <a:r>
              <a:rPr lang="de-DE" sz="2800" b="1" dirty="0" err="1">
                <a:solidFill>
                  <a:schemeClr val="accent1"/>
                </a:solidFill>
              </a:rPr>
              <a:t>of</a:t>
            </a:r>
            <a:r>
              <a:rPr lang="de-DE" sz="2800" b="1" dirty="0">
                <a:solidFill>
                  <a:schemeClr val="accent1"/>
                </a:solidFill>
              </a:rPr>
              <a:t> </a:t>
            </a:r>
            <a:r>
              <a:rPr lang="de-DE" sz="2800" b="1" dirty="0" err="1">
                <a:solidFill>
                  <a:schemeClr val="accent1"/>
                </a:solidFill>
              </a:rPr>
              <a:t>explainable</a:t>
            </a:r>
            <a:r>
              <a:rPr lang="de-DE" sz="2800" b="1" dirty="0">
                <a:solidFill>
                  <a:schemeClr val="accent1"/>
                </a:solidFill>
              </a:rPr>
              <a:t> AI 			</a:t>
            </a:r>
            <a:r>
              <a:rPr lang="de-DE" sz="2800" b="1" dirty="0" err="1">
                <a:solidFill>
                  <a:schemeClr val="accent1"/>
                </a:solidFill>
              </a:rPr>
              <a:t>and</a:t>
            </a:r>
            <a:r>
              <a:rPr lang="de-DE" sz="2800" b="1" dirty="0">
                <a:solidFill>
                  <a:schemeClr val="accent1"/>
                </a:solidFill>
              </a:rPr>
              <a:t> </a:t>
            </a:r>
            <a:r>
              <a:rPr lang="de-DE" sz="2800" b="1" dirty="0" err="1">
                <a:solidFill>
                  <a:schemeClr val="accent1"/>
                </a:solidFill>
              </a:rPr>
              <a:t>algorithmic</a:t>
            </a:r>
            <a:r>
              <a:rPr lang="de-DE" sz="2800" b="1" dirty="0">
                <a:solidFill>
                  <a:schemeClr val="accent1"/>
                </a:solidFill>
              </a:rPr>
              <a:t> </a:t>
            </a:r>
            <a:r>
              <a:rPr lang="de-DE" sz="2800" b="1" dirty="0" err="1">
                <a:solidFill>
                  <a:schemeClr val="accent1"/>
                </a:solidFill>
              </a:rPr>
              <a:t>fairness</a:t>
            </a:r>
            <a:endParaRPr lang="de-DE" sz="2800" b="1" dirty="0">
              <a:solidFill>
                <a:schemeClr val="accent1"/>
              </a:solidFill>
            </a:endParaRPr>
          </a:p>
        </p:txBody>
      </p:sp>
      <p:sp>
        <p:nvSpPr>
          <p:cNvPr id="8" name="Textfeld 7">
            <a:extLst>
              <a:ext uri="{FF2B5EF4-FFF2-40B4-BE49-F238E27FC236}">
                <a16:creationId xmlns:a16="http://schemas.microsoft.com/office/drawing/2014/main" id="{3F0333DC-CCBE-8A44-916C-226F12464096}"/>
              </a:ext>
            </a:extLst>
          </p:cNvPr>
          <p:cNvSpPr txBox="1"/>
          <p:nvPr/>
        </p:nvSpPr>
        <p:spPr bwMode="gray">
          <a:xfrm>
            <a:off x="1260389" y="4151871"/>
            <a:ext cx="10058400" cy="1680519"/>
          </a:xfrm>
          <a:prstGeom prst="rect">
            <a:avLst/>
          </a:prstGeom>
          <a:noFill/>
        </p:spPr>
        <p:txBody>
          <a:bodyPr wrap="square" lIns="0" tIns="0" rIns="0" bIns="0" rtlCol="0">
            <a:noAutofit/>
          </a:bodyPr>
          <a:lstStyle/>
          <a:p>
            <a:r>
              <a:rPr lang="de-DE" sz="2800" b="1" dirty="0">
                <a:solidFill>
                  <a:schemeClr val="accent1"/>
                </a:solidFill>
              </a:rPr>
              <a:t>	</a:t>
            </a:r>
            <a:r>
              <a:rPr lang="de-DE" sz="2800" b="1" dirty="0" err="1">
                <a:solidFill>
                  <a:schemeClr val="accent1"/>
                </a:solidFill>
              </a:rPr>
              <a:t>Thank</a:t>
            </a:r>
            <a:r>
              <a:rPr lang="de-DE" sz="2800" b="1" dirty="0">
                <a:solidFill>
                  <a:schemeClr val="accent1"/>
                </a:solidFill>
              </a:rPr>
              <a:t>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for</a:t>
            </a:r>
            <a:r>
              <a:rPr lang="de-DE" sz="2800" b="1" dirty="0">
                <a:solidFill>
                  <a:schemeClr val="accent1"/>
                </a:solidFill>
              </a:rPr>
              <a:t> </a:t>
            </a:r>
            <a:r>
              <a:rPr lang="de-DE" sz="2800" b="1" dirty="0" err="1">
                <a:solidFill>
                  <a:schemeClr val="accent1"/>
                </a:solidFill>
              </a:rPr>
              <a:t>the</a:t>
            </a:r>
            <a:r>
              <a:rPr lang="de-DE" sz="2800" b="1" dirty="0">
                <a:solidFill>
                  <a:schemeClr val="accent1"/>
                </a:solidFill>
              </a:rPr>
              <a:t> time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spend</a:t>
            </a:r>
            <a:r>
              <a:rPr lang="de-DE" sz="2800" b="1" dirty="0">
                <a:solidFill>
                  <a:schemeClr val="accent1"/>
                </a:solidFill>
              </a:rPr>
              <a:t> </a:t>
            </a:r>
            <a:r>
              <a:rPr lang="de-DE" sz="2800" b="1" dirty="0" err="1">
                <a:solidFill>
                  <a:schemeClr val="accent1"/>
                </a:solidFill>
              </a:rPr>
              <a:t>with</a:t>
            </a:r>
            <a:r>
              <a:rPr lang="de-DE" sz="2800" b="1" dirty="0">
                <a:solidFill>
                  <a:schemeClr val="accent1"/>
                </a:solidFill>
              </a:rPr>
              <a:t> </a:t>
            </a:r>
            <a:r>
              <a:rPr lang="de-DE" sz="2800" b="1" dirty="0" err="1">
                <a:solidFill>
                  <a:schemeClr val="accent1"/>
                </a:solidFill>
              </a:rPr>
              <a:t>me</a:t>
            </a:r>
            <a:r>
              <a:rPr lang="de-DE" sz="2800" b="1" dirty="0">
                <a:solidFill>
                  <a:schemeClr val="accent1"/>
                </a:solidFill>
              </a:rPr>
              <a:t> </a:t>
            </a:r>
          </a:p>
        </p:txBody>
      </p:sp>
    </p:spTree>
    <p:extLst>
      <p:ext uri="{BB962C8B-B14F-4D97-AF65-F5344CB8AC3E}">
        <p14:creationId xmlns:p14="http://schemas.microsoft.com/office/powerpoint/2010/main" val="2743399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ED4D9E-D7B0-5E41-8166-FB5FD3DEB268}"/>
              </a:ext>
            </a:extLst>
          </p:cNvPr>
          <p:cNvSpPr>
            <a:spLocks noGrp="1"/>
          </p:cNvSpPr>
          <p:nvPr>
            <p:ph type="title"/>
          </p:nvPr>
        </p:nvSpPr>
        <p:spPr/>
        <p:txBody>
          <a:bodyPr/>
          <a:lstStyle/>
          <a:p>
            <a:r>
              <a:rPr lang="de-DE" dirty="0"/>
              <a:t>XAI in </a:t>
            </a:r>
            <a:r>
              <a:rPr lang="de-DE" dirty="0" err="1"/>
              <a:t>the</a:t>
            </a:r>
            <a:r>
              <a:rPr lang="de-DE" dirty="0"/>
              <a:t> </a:t>
            </a:r>
            <a:r>
              <a:rPr lang="de-DE" dirty="0" err="1"/>
              <a:t>media</a:t>
            </a:r>
            <a:endParaRPr lang="de-DE" dirty="0"/>
          </a:p>
        </p:txBody>
      </p:sp>
      <p:sp>
        <p:nvSpPr>
          <p:cNvPr id="3" name="Untertitel 2">
            <a:extLst>
              <a:ext uri="{FF2B5EF4-FFF2-40B4-BE49-F238E27FC236}">
                <a16:creationId xmlns:a16="http://schemas.microsoft.com/office/drawing/2014/main" id="{5DA212C8-9779-F74C-9863-560588D70A0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A0ECEF3D-BC06-C944-9DCF-42AE63257035}"/>
              </a:ext>
            </a:extLst>
          </p:cNvPr>
          <p:cNvSpPr>
            <a:spLocks noGrp="1"/>
          </p:cNvSpPr>
          <p:nvPr>
            <p:ph type="sldNum" sz="quarter" idx="12"/>
          </p:nvPr>
        </p:nvSpPr>
        <p:spPr/>
        <p:txBody>
          <a:bodyPr/>
          <a:lstStyle/>
          <a:p>
            <a:fld id="{0C7C1E0B-BD27-42F8-BC6B-2F0636970842}" type="slidenum">
              <a:rPr lang="de-DE" smtClean="0">
                <a:solidFill>
                  <a:srgbClr val="791F82"/>
                </a:solidFill>
              </a:rPr>
              <a:pPr/>
              <a:t>4</a:t>
            </a:fld>
            <a:endParaRPr lang="de-DE" dirty="0">
              <a:solidFill>
                <a:srgbClr val="791F82"/>
              </a:solidFill>
            </a:endParaRPr>
          </a:p>
        </p:txBody>
      </p:sp>
      <p:pic>
        <p:nvPicPr>
          <p:cNvPr id="9" name="Inhaltsplatzhalter 32">
            <a:extLst>
              <a:ext uri="{FF2B5EF4-FFF2-40B4-BE49-F238E27FC236}">
                <a16:creationId xmlns:a16="http://schemas.microsoft.com/office/drawing/2014/main" id="{CE98EC1A-ED82-8342-95E5-49FBBBCAE5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09631" y="2127793"/>
            <a:ext cx="5153887" cy="3102380"/>
          </a:xfrm>
          <a:prstGeom prst="rect">
            <a:avLst/>
          </a:prstGeom>
        </p:spPr>
      </p:pic>
      <p:pic>
        <p:nvPicPr>
          <p:cNvPr id="10" name="Inhaltsplatzhalter 33">
            <a:extLst>
              <a:ext uri="{FF2B5EF4-FFF2-40B4-BE49-F238E27FC236}">
                <a16:creationId xmlns:a16="http://schemas.microsoft.com/office/drawing/2014/main" id="{C8F1628F-AF03-734E-9BF6-13CF85F07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127793"/>
            <a:ext cx="5317147" cy="3102380"/>
          </a:xfrm>
          <a:prstGeom prst="rect">
            <a:avLst/>
          </a:prstGeom>
        </p:spPr>
      </p:pic>
    </p:spTree>
    <p:extLst>
      <p:ext uri="{BB962C8B-B14F-4D97-AF65-F5344CB8AC3E}">
        <p14:creationId xmlns:p14="http://schemas.microsoft.com/office/powerpoint/2010/main" val="16117888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606947-3215-A540-96DF-0152D7F183AE}"/>
              </a:ext>
            </a:extLst>
          </p:cNvPr>
          <p:cNvSpPr>
            <a:spLocks noGrp="1"/>
          </p:cNvSpPr>
          <p:nvPr>
            <p:ph type="title"/>
          </p:nvPr>
        </p:nvSpPr>
        <p:spPr/>
        <p:txBody>
          <a:bodyPr/>
          <a:lstStyle/>
          <a:p>
            <a:r>
              <a:rPr lang="de-DE" dirty="0" err="1"/>
              <a:t>It</a:t>
            </a:r>
            <a:r>
              <a:rPr lang="de-DE" dirty="0"/>
              <a:t> </a:t>
            </a:r>
            <a:r>
              <a:rPr lang="de-DE" dirty="0" err="1"/>
              <a:t>is</a:t>
            </a:r>
            <a:r>
              <a:rPr lang="de-DE" dirty="0"/>
              <a:t> a </a:t>
            </a:r>
            <a:r>
              <a:rPr lang="de-DE" dirty="0" err="1"/>
              <a:t>part</a:t>
            </a:r>
            <a:r>
              <a:rPr lang="de-DE" dirty="0"/>
              <a:t> </a:t>
            </a:r>
            <a:r>
              <a:rPr lang="de-DE" dirty="0" err="1"/>
              <a:t>of</a:t>
            </a:r>
            <a:r>
              <a:rPr lang="de-DE" dirty="0"/>
              <a:t> </a:t>
            </a:r>
            <a:r>
              <a:rPr lang="de-DE" dirty="0" err="1"/>
              <a:t>hype</a:t>
            </a:r>
            <a:r>
              <a:rPr lang="de-DE" dirty="0"/>
              <a:t> </a:t>
            </a:r>
            <a:r>
              <a:rPr lang="de-DE" dirty="0" err="1"/>
              <a:t>cycle</a:t>
            </a:r>
            <a:endParaRPr lang="de-DE" dirty="0"/>
          </a:p>
        </p:txBody>
      </p:sp>
      <p:sp>
        <p:nvSpPr>
          <p:cNvPr id="3" name="Untertitel 2">
            <a:extLst>
              <a:ext uri="{FF2B5EF4-FFF2-40B4-BE49-F238E27FC236}">
                <a16:creationId xmlns:a16="http://schemas.microsoft.com/office/drawing/2014/main" id="{28A428B3-72F3-1C48-A4A0-C414F372A1D3}"/>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D1E2B676-7A55-B547-91B2-5605A6F1E627}"/>
              </a:ext>
            </a:extLst>
          </p:cNvPr>
          <p:cNvSpPr>
            <a:spLocks noGrp="1"/>
          </p:cNvSpPr>
          <p:nvPr>
            <p:ph type="sldNum" sz="quarter" idx="12"/>
          </p:nvPr>
        </p:nvSpPr>
        <p:spPr/>
        <p:txBody>
          <a:bodyPr/>
          <a:lstStyle/>
          <a:p>
            <a:fld id="{0C7C1E0B-BD27-42F8-BC6B-2F0636970842}" type="slidenum">
              <a:rPr lang="de-DE" smtClean="0">
                <a:solidFill>
                  <a:srgbClr val="791F82"/>
                </a:solidFill>
              </a:rPr>
              <a:pPr/>
              <a:t>5</a:t>
            </a:fld>
            <a:endParaRPr lang="de-DE" dirty="0">
              <a:solidFill>
                <a:srgbClr val="791F82"/>
              </a:solidFill>
            </a:endParaRPr>
          </a:p>
        </p:txBody>
      </p:sp>
      <p:pic>
        <p:nvPicPr>
          <p:cNvPr id="8" name="Grafik 7">
            <a:extLst>
              <a:ext uri="{FF2B5EF4-FFF2-40B4-BE49-F238E27FC236}">
                <a16:creationId xmlns:a16="http://schemas.microsoft.com/office/drawing/2014/main" id="{7DAABAFC-7B06-954E-8AA5-82E6C5953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0" y="1241900"/>
            <a:ext cx="5198332" cy="4943512"/>
          </a:xfrm>
          <a:prstGeom prst="rect">
            <a:avLst/>
          </a:prstGeom>
        </p:spPr>
      </p:pic>
      <p:sp>
        <p:nvSpPr>
          <p:cNvPr id="9" name="Textfeld 8">
            <a:extLst>
              <a:ext uri="{FF2B5EF4-FFF2-40B4-BE49-F238E27FC236}">
                <a16:creationId xmlns:a16="http://schemas.microsoft.com/office/drawing/2014/main" id="{1D31E91D-B3CC-7F4D-BA83-A1C338929DD2}"/>
              </a:ext>
            </a:extLst>
          </p:cNvPr>
          <p:cNvSpPr txBox="1"/>
          <p:nvPr/>
        </p:nvSpPr>
        <p:spPr bwMode="gray">
          <a:xfrm>
            <a:off x="537210" y="6372684"/>
            <a:ext cx="10378440" cy="297420"/>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www.gartner.com</a:t>
            </a:r>
            <a:r>
              <a:rPr lang="de-DE" sz="1200" dirty="0">
                <a:solidFill>
                  <a:schemeClr val="accent1"/>
                </a:solidFill>
              </a:rPr>
              <a:t>/</a:t>
            </a:r>
            <a:r>
              <a:rPr lang="de-DE" sz="1200" dirty="0" err="1">
                <a:solidFill>
                  <a:schemeClr val="accent1"/>
                </a:solidFill>
              </a:rPr>
              <a:t>smarterwithgartner</a:t>
            </a:r>
            <a:r>
              <a:rPr lang="de-DE" sz="1200" dirty="0">
                <a:solidFill>
                  <a:schemeClr val="accent1"/>
                </a:solidFill>
              </a:rPr>
              <a:t>/5-trends-appear-on-the-gartner-hype-cycle-for-emerging-technologies-2019/</a:t>
            </a:r>
          </a:p>
        </p:txBody>
      </p:sp>
      <p:cxnSp>
        <p:nvCxnSpPr>
          <p:cNvPr id="11" name="Gerade Verbindung mit Pfeil 10">
            <a:extLst>
              <a:ext uri="{FF2B5EF4-FFF2-40B4-BE49-F238E27FC236}">
                <a16:creationId xmlns:a16="http://schemas.microsoft.com/office/drawing/2014/main" id="{58D48423-E986-8040-9E80-9F8CDBB1AA8E}"/>
              </a:ext>
            </a:extLst>
          </p:cNvPr>
          <p:cNvCxnSpPr/>
          <p:nvPr/>
        </p:nvCxnSpPr>
        <p:spPr bwMode="gray">
          <a:xfrm flipV="1">
            <a:off x="1040130" y="2937510"/>
            <a:ext cx="2720340" cy="11430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Smiley 11">
            <a:extLst>
              <a:ext uri="{FF2B5EF4-FFF2-40B4-BE49-F238E27FC236}">
                <a16:creationId xmlns:a16="http://schemas.microsoft.com/office/drawing/2014/main" id="{E9D93A45-4A33-D64F-813F-6D13B7FE1807}"/>
              </a:ext>
            </a:extLst>
          </p:cNvPr>
          <p:cNvSpPr/>
          <p:nvPr/>
        </p:nvSpPr>
        <p:spPr bwMode="gray">
          <a:xfrm>
            <a:off x="240030" y="2806065"/>
            <a:ext cx="594360" cy="491490"/>
          </a:xfrm>
          <a:prstGeom prst="smileyFac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31271366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F640C3-02BE-7E49-BD28-5D06CB1764C7}"/>
              </a:ext>
            </a:extLst>
          </p:cNvPr>
          <p:cNvSpPr>
            <a:spLocks noGrp="1"/>
          </p:cNvSpPr>
          <p:nvPr>
            <p:ph type="title"/>
          </p:nvPr>
        </p:nvSpPr>
        <p:spPr/>
        <p:txBody>
          <a:bodyPr/>
          <a:lstStyle/>
          <a:p>
            <a:r>
              <a:rPr lang="de-DE" dirty="0"/>
              <a:t>XAI </a:t>
            </a:r>
            <a:r>
              <a:rPr lang="de-DE" dirty="0" err="1"/>
              <a:t>appications</a:t>
            </a:r>
            <a:endParaRPr lang="de-DE" dirty="0"/>
          </a:p>
        </p:txBody>
      </p:sp>
      <p:sp>
        <p:nvSpPr>
          <p:cNvPr id="3" name="Untertitel 2">
            <a:extLst>
              <a:ext uri="{FF2B5EF4-FFF2-40B4-BE49-F238E27FC236}">
                <a16:creationId xmlns:a16="http://schemas.microsoft.com/office/drawing/2014/main" id="{443A8686-90BB-A343-8164-C996128A408E}"/>
              </a:ext>
            </a:extLst>
          </p:cNvPr>
          <p:cNvSpPr>
            <a:spLocks noGrp="1"/>
          </p:cNvSpPr>
          <p:nvPr>
            <p:ph type="subTitle" idx="1"/>
          </p:nvPr>
        </p:nvSpPr>
        <p:spPr/>
        <p:txBody>
          <a:bodyPr/>
          <a:lstStyle/>
          <a:p>
            <a:r>
              <a:rPr lang="de-DE" dirty="0"/>
              <a:t>… but not limited </a:t>
            </a:r>
            <a:r>
              <a:rPr lang="de-DE" dirty="0" err="1"/>
              <a:t>to</a:t>
            </a:r>
            <a:r>
              <a:rPr lang="de-DE" dirty="0"/>
              <a:t> </a:t>
            </a:r>
            <a:r>
              <a:rPr lang="de-DE" dirty="0" err="1"/>
              <a:t>the</a:t>
            </a:r>
            <a:r>
              <a:rPr lang="de-DE" dirty="0"/>
              <a:t> </a:t>
            </a:r>
            <a:r>
              <a:rPr lang="de-DE" dirty="0" err="1"/>
              <a:t>following</a:t>
            </a:r>
            <a:r>
              <a:rPr lang="de-DE" dirty="0"/>
              <a:t> </a:t>
            </a:r>
            <a:r>
              <a:rPr lang="de-DE" dirty="0" err="1"/>
              <a:t>areas</a:t>
            </a:r>
            <a:endParaRPr lang="de-DE" dirty="0"/>
          </a:p>
        </p:txBody>
      </p:sp>
      <p:sp>
        <p:nvSpPr>
          <p:cNvPr id="5" name="Foliennummernplatzhalter 4">
            <a:extLst>
              <a:ext uri="{FF2B5EF4-FFF2-40B4-BE49-F238E27FC236}">
                <a16:creationId xmlns:a16="http://schemas.microsoft.com/office/drawing/2014/main" id="{74C91C83-8FAD-9F4B-AB66-274981EA51A9}"/>
              </a:ext>
            </a:extLst>
          </p:cNvPr>
          <p:cNvSpPr>
            <a:spLocks noGrp="1"/>
          </p:cNvSpPr>
          <p:nvPr>
            <p:ph type="sldNum" sz="quarter" idx="12"/>
          </p:nvPr>
        </p:nvSpPr>
        <p:spPr/>
        <p:txBody>
          <a:bodyPr/>
          <a:lstStyle/>
          <a:p>
            <a:fld id="{0C7C1E0B-BD27-42F8-BC6B-2F0636970842}" type="slidenum">
              <a:rPr lang="de-DE" smtClean="0">
                <a:solidFill>
                  <a:srgbClr val="791F82"/>
                </a:solidFill>
              </a:rPr>
              <a:pPr/>
              <a:t>6</a:t>
            </a:fld>
            <a:endParaRPr lang="de-DE" dirty="0">
              <a:solidFill>
                <a:srgbClr val="791F82"/>
              </a:solidFill>
            </a:endParaRPr>
          </a:p>
        </p:txBody>
      </p:sp>
      <p:pic>
        <p:nvPicPr>
          <p:cNvPr id="7" name="Inhaltsplatzhalter 13">
            <a:extLst>
              <a:ext uri="{FF2B5EF4-FFF2-40B4-BE49-F238E27FC236}">
                <a16:creationId xmlns:a16="http://schemas.microsoft.com/office/drawing/2014/main" id="{A0B738FC-957C-8D42-AAD1-011DD6192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277809" y="1379121"/>
            <a:ext cx="3946462" cy="2830795"/>
          </a:xfrm>
          <a:prstGeom prst="rect">
            <a:avLst/>
          </a:prstGeom>
        </p:spPr>
      </p:pic>
      <p:pic>
        <p:nvPicPr>
          <p:cNvPr id="8" name="Inhaltsplatzhalter 8">
            <a:extLst>
              <a:ext uri="{FF2B5EF4-FFF2-40B4-BE49-F238E27FC236}">
                <a16:creationId xmlns:a16="http://schemas.microsoft.com/office/drawing/2014/main" id="{CD5F81D6-F75F-2946-9584-BB54DAC15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61922" y="1642086"/>
            <a:ext cx="3719045" cy="2567830"/>
          </a:xfrm>
          <a:prstGeom prst="rect">
            <a:avLst/>
          </a:prstGeom>
        </p:spPr>
      </p:pic>
      <p:pic>
        <p:nvPicPr>
          <p:cNvPr id="9" name="Grafik 8">
            <a:extLst>
              <a:ext uri="{FF2B5EF4-FFF2-40B4-BE49-F238E27FC236}">
                <a16:creationId xmlns:a16="http://schemas.microsoft.com/office/drawing/2014/main" id="{3AD406AA-D4C3-5F4A-A6A1-148851F46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845" y="4461464"/>
            <a:ext cx="6428154" cy="2156746"/>
          </a:xfrm>
          <a:prstGeom prst="rect">
            <a:avLst/>
          </a:prstGeom>
        </p:spPr>
      </p:pic>
      <p:pic>
        <p:nvPicPr>
          <p:cNvPr id="10" name="Grafik 9">
            <a:extLst>
              <a:ext uri="{FF2B5EF4-FFF2-40B4-BE49-F238E27FC236}">
                <a16:creationId xmlns:a16="http://schemas.microsoft.com/office/drawing/2014/main" id="{1599B94E-6F48-7C4B-9E13-691A4EA776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0456" y="1683527"/>
            <a:ext cx="1948929" cy="2526389"/>
          </a:xfrm>
          <a:prstGeom prst="rect">
            <a:avLst/>
          </a:prstGeom>
        </p:spPr>
      </p:pic>
      <p:pic>
        <p:nvPicPr>
          <p:cNvPr id="11" name="Picture 7" descr="Screenshot 2019-10-23 at 07.26.57.png">
            <a:extLst>
              <a:ext uri="{FF2B5EF4-FFF2-40B4-BE49-F238E27FC236}">
                <a16:creationId xmlns:a16="http://schemas.microsoft.com/office/drawing/2014/main" id="{75CDAFF1-9705-3544-82D2-1F4C66FD96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6463" y="4562516"/>
            <a:ext cx="2556913" cy="1862063"/>
          </a:xfrm>
          <a:prstGeom prst="rect">
            <a:avLst/>
          </a:prstGeom>
        </p:spPr>
      </p:pic>
    </p:spTree>
    <p:extLst>
      <p:ext uri="{BB962C8B-B14F-4D97-AF65-F5344CB8AC3E}">
        <p14:creationId xmlns:p14="http://schemas.microsoft.com/office/powerpoint/2010/main" val="37072891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t>
            </a:r>
            <a:r>
              <a:rPr lang="en-US" dirty="0" err="1"/>
              <a:t>StAKEs</a:t>
            </a:r>
            <a:r>
              <a:rPr lang="en-US" dirty="0"/>
              <a:t> decisions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7</a:t>
            </a:fld>
            <a:endParaRPr lang="de-DE" dirty="0">
              <a:solidFill>
                <a:srgbClr val="791F82"/>
              </a:solidFill>
            </a:endParaRPr>
          </a:p>
        </p:txBody>
      </p:sp>
      <p:pic>
        <p:nvPicPr>
          <p:cNvPr id="7" name="Picture 6" descr="Screenshot 2019-11-13 at 07.1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217" y="1165369"/>
            <a:ext cx="9521745" cy="5365280"/>
          </a:xfrm>
          <a:prstGeom prst="rect">
            <a:avLst/>
          </a:prstGeom>
        </p:spPr>
      </p:pic>
    </p:spTree>
    <p:extLst>
      <p:ext uri="{BB962C8B-B14F-4D97-AF65-F5344CB8AC3E}">
        <p14:creationId xmlns:p14="http://schemas.microsoft.com/office/powerpoint/2010/main" val="2775358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0FF508-F206-9E43-BDCE-28FE825F46A6}"/>
              </a:ext>
            </a:extLst>
          </p:cNvPr>
          <p:cNvSpPr>
            <a:spLocks noGrp="1"/>
          </p:cNvSpPr>
          <p:nvPr>
            <p:ph type="title"/>
          </p:nvPr>
        </p:nvSpPr>
        <p:spPr/>
        <p:txBody>
          <a:bodyPr/>
          <a:lstStyle/>
          <a:p>
            <a:r>
              <a:rPr lang="de-DE" dirty="0"/>
              <a:t>Regulation </a:t>
            </a:r>
            <a:r>
              <a:rPr lang="de-DE" dirty="0" err="1"/>
              <a:t>is</a:t>
            </a:r>
            <a:r>
              <a:rPr lang="de-DE" dirty="0"/>
              <a:t> </a:t>
            </a:r>
            <a:r>
              <a:rPr lang="de-DE" dirty="0" err="1"/>
              <a:t>coming</a:t>
            </a:r>
            <a:endParaRPr lang="de-DE" dirty="0"/>
          </a:p>
        </p:txBody>
      </p:sp>
      <p:sp>
        <p:nvSpPr>
          <p:cNvPr id="3" name="Untertitel 2">
            <a:extLst>
              <a:ext uri="{FF2B5EF4-FFF2-40B4-BE49-F238E27FC236}">
                <a16:creationId xmlns:a16="http://schemas.microsoft.com/office/drawing/2014/main" id="{A68F9253-13F1-0549-91D8-6BFB9E16741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43A87431-8B77-5641-B7C2-52F5BB9A0827}"/>
              </a:ext>
            </a:extLst>
          </p:cNvPr>
          <p:cNvSpPr>
            <a:spLocks noGrp="1"/>
          </p:cNvSpPr>
          <p:nvPr>
            <p:ph type="sldNum" sz="quarter" idx="12"/>
          </p:nvPr>
        </p:nvSpPr>
        <p:spPr/>
        <p:txBody>
          <a:bodyPr/>
          <a:lstStyle/>
          <a:p>
            <a:fld id="{0C7C1E0B-BD27-42F8-BC6B-2F0636970842}" type="slidenum">
              <a:rPr lang="de-DE" smtClean="0">
                <a:solidFill>
                  <a:srgbClr val="791F82"/>
                </a:solidFill>
              </a:rPr>
              <a:pPr/>
              <a:t>8</a:t>
            </a:fld>
            <a:endParaRPr lang="de-DE" dirty="0">
              <a:solidFill>
                <a:srgbClr val="791F82"/>
              </a:solidFill>
            </a:endParaRPr>
          </a:p>
        </p:txBody>
      </p:sp>
      <p:pic>
        <p:nvPicPr>
          <p:cNvPr id="8" name="Grafik 7">
            <a:extLst>
              <a:ext uri="{FF2B5EF4-FFF2-40B4-BE49-F238E27FC236}">
                <a16:creationId xmlns:a16="http://schemas.microsoft.com/office/drawing/2014/main" id="{E51D771A-D8E7-D446-AB67-8C6A68E48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08" y="1253929"/>
            <a:ext cx="5581650" cy="5170650"/>
          </a:xfrm>
          <a:prstGeom prst="rect">
            <a:avLst/>
          </a:prstGeom>
        </p:spPr>
      </p:pic>
    </p:spTree>
    <p:extLst>
      <p:ext uri="{BB962C8B-B14F-4D97-AF65-F5344CB8AC3E}">
        <p14:creationId xmlns:p14="http://schemas.microsoft.com/office/powerpoint/2010/main" val="37665786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9</a:t>
            </a:fld>
            <a:endParaRPr lang="de-DE" dirty="0">
              <a:solidFill>
                <a:srgbClr val="791F82"/>
              </a:solidFill>
            </a:endParaRPr>
          </a:p>
        </p:txBody>
      </p:sp>
      <p:pic>
        <p:nvPicPr>
          <p:cNvPr id="7" name="Picture 6" descr="220px-Weapons_of_Math_De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72" y="1453974"/>
            <a:ext cx="1236862" cy="1855293"/>
          </a:xfrm>
          <a:prstGeom prst="rect">
            <a:avLst/>
          </a:prstGeom>
        </p:spPr>
      </p:pic>
      <p:pic>
        <p:nvPicPr>
          <p:cNvPr id="8" name="Picture 7"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256" y="1382556"/>
            <a:ext cx="1277339" cy="1926712"/>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74962FA2-B4F3-5344-8B96-78B3B8258C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394" y="1382556"/>
            <a:ext cx="1277134" cy="1926712"/>
          </a:xfrm>
          <a:prstGeom prst="rect">
            <a:avLst/>
          </a:prstGeom>
        </p:spPr>
      </p:pic>
      <p:pic>
        <p:nvPicPr>
          <p:cNvPr id="10" name="Grafik 9" descr="Ein Bild, das sitzend, haltend, Mann, Foto enthält.&#10;&#10;Automatisch generierte Beschreibung">
            <a:extLst>
              <a:ext uri="{FF2B5EF4-FFF2-40B4-BE49-F238E27FC236}">
                <a16:creationId xmlns:a16="http://schemas.microsoft.com/office/drawing/2014/main" id="{ED865274-4D22-7449-968D-F591FDAF0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6164" y="1347880"/>
            <a:ext cx="1312338" cy="1998791"/>
          </a:xfrm>
          <a:prstGeom prst="rect">
            <a:avLst/>
          </a:prstGeom>
        </p:spPr>
      </p:pic>
      <p:pic>
        <p:nvPicPr>
          <p:cNvPr id="14" name="Grafik 13" descr="Ein Bild, das Screenshot enthält.&#10;&#10;Automatisch generierte Beschreibung">
            <a:extLst>
              <a:ext uri="{FF2B5EF4-FFF2-40B4-BE49-F238E27FC236}">
                <a16:creationId xmlns:a16="http://schemas.microsoft.com/office/drawing/2014/main" id="{ED702740-C55A-BF49-953E-AAEAFF785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3699" y="3548569"/>
            <a:ext cx="1342480" cy="1962868"/>
          </a:xfrm>
          <a:prstGeom prst="rect">
            <a:avLst/>
          </a:prstGeom>
        </p:spPr>
      </p:pic>
      <p:pic>
        <p:nvPicPr>
          <p:cNvPr id="16" name="Grafik 15" descr="Ein Bild, das Text, Person, Hand, haltend enthält.&#10;&#10;Automatisch generierte Beschreibung">
            <a:extLst>
              <a:ext uri="{FF2B5EF4-FFF2-40B4-BE49-F238E27FC236}">
                <a16:creationId xmlns:a16="http://schemas.microsoft.com/office/drawing/2014/main" id="{D322442A-CD41-1648-B744-7832EFF20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2115" y="3564834"/>
            <a:ext cx="1312339" cy="1980021"/>
          </a:xfrm>
          <a:prstGeom prst="rect">
            <a:avLst/>
          </a:prstGeom>
        </p:spPr>
      </p:pic>
      <p:pic>
        <p:nvPicPr>
          <p:cNvPr id="18" name="Grafik 17" descr="Ein Bild, das Schild enthält.&#10;&#10;Automatisch generierte Beschreibung">
            <a:extLst>
              <a:ext uri="{FF2B5EF4-FFF2-40B4-BE49-F238E27FC236}">
                <a16:creationId xmlns:a16="http://schemas.microsoft.com/office/drawing/2014/main" id="{D98031A8-638B-3849-ABDA-A014CACBD8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31" y="3441745"/>
            <a:ext cx="1342480" cy="2000959"/>
          </a:xfrm>
          <a:prstGeom prst="rect">
            <a:avLst/>
          </a:prstGeom>
        </p:spPr>
      </p:pic>
      <p:pic>
        <p:nvPicPr>
          <p:cNvPr id="20" name="Grafik 19">
            <a:extLst>
              <a:ext uri="{FF2B5EF4-FFF2-40B4-BE49-F238E27FC236}">
                <a16:creationId xmlns:a16="http://schemas.microsoft.com/office/drawing/2014/main" id="{C6D2D2B1-54C0-874D-915B-B95896DFDB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9504" y="3507074"/>
            <a:ext cx="1364500" cy="1962867"/>
          </a:xfrm>
          <a:prstGeom prst="rect">
            <a:avLst/>
          </a:prstGeom>
        </p:spPr>
      </p:pic>
      <p:pic>
        <p:nvPicPr>
          <p:cNvPr id="22" name="Grafik 21" descr="Ein Bild, das draußen, grün, Gras, Schild enthält.&#10;&#10;Automatisch generierte Beschreibung">
            <a:extLst>
              <a:ext uri="{FF2B5EF4-FFF2-40B4-BE49-F238E27FC236}">
                <a16:creationId xmlns:a16="http://schemas.microsoft.com/office/drawing/2014/main" id="{8939AC43-1FA1-CB41-8E6B-9E47DC4C25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8386" y="1356458"/>
            <a:ext cx="1267679" cy="1957224"/>
          </a:xfrm>
          <a:prstGeom prst="rect">
            <a:avLst/>
          </a:prstGeom>
        </p:spPr>
      </p:pic>
      <p:pic>
        <p:nvPicPr>
          <p:cNvPr id="24" name="Grafik 23" descr="Ein Bild, das Screenshot, Computer enthält.&#10;&#10;Automatisch generierte Beschreibung">
            <a:extLst>
              <a:ext uri="{FF2B5EF4-FFF2-40B4-BE49-F238E27FC236}">
                <a16:creationId xmlns:a16="http://schemas.microsoft.com/office/drawing/2014/main" id="{34796345-46CF-A943-AAFD-E8D36C1E6F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4093" y="1356458"/>
            <a:ext cx="1279342" cy="1962868"/>
          </a:xfrm>
          <a:prstGeom prst="rect">
            <a:avLst/>
          </a:prstGeom>
        </p:spPr>
      </p:pic>
      <p:pic>
        <p:nvPicPr>
          <p:cNvPr id="26" name="Grafik 25" descr="Ein Bild, das blau, sitzend, haltend, Bus enthält.&#10;&#10;Automatisch generierte Beschreibung">
            <a:extLst>
              <a:ext uri="{FF2B5EF4-FFF2-40B4-BE49-F238E27FC236}">
                <a16:creationId xmlns:a16="http://schemas.microsoft.com/office/drawing/2014/main" id="{B306785D-B436-6747-B1DF-408EADCDA5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9485" y="3562644"/>
            <a:ext cx="1326580" cy="1982211"/>
          </a:xfrm>
          <a:prstGeom prst="rect">
            <a:avLst/>
          </a:prstGeom>
        </p:spPr>
      </p:pic>
      <p:pic>
        <p:nvPicPr>
          <p:cNvPr id="30" name="Grafik 29">
            <a:extLst>
              <a:ext uri="{FF2B5EF4-FFF2-40B4-BE49-F238E27FC236}">
                <a16:creationId xmlns:a16="http://schemas.microsoft.com/office/drawing/2014/main" id="{8EFA6169-A401-7841-ABF5-8B7520D72C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1096" y="3581988"/>
            <a:ext cx="1312339" cy="1982211"/>
          </a:xfrm>
          <a:prstGeom prst="rect">
            <a:avLst/>
          </a:prstGeom>
        </p:spPr>
      </p:pic>
      <p:pic>
        <p:nvPicPr>
          <p:cNvPr id="32" name="Grafik 31" descr="Ein Bild, das Text, Laptop, Computer, Telefon enthält.&#10;&#10;Automatisch generierte Beschreibung">
            <a:extLst>
              <a:ext uri="{FF2B5EF4-FFF2-40B4-BE49-F238E27FC236}">
                <a16:creationId xmlns:a16="http://schemas.microsoft.com/office/drawing/2014/main" id="{125273D4-8690-B442-ADB7-DD500D987E4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407488" y="1356457"/>
            <a:ext cx="1279342" cy="1968915"/>
          </a:xfrm>
          <a:prstGeom prst="rect">
            <a:avLst/>
          </a:prstGeom>
        </p:spPr>
      </p:pic>
      <p:pic>
        <p:nvPicPr>
          <p:cNvPr id="12" name="Grafik 11">
            <a:extLst>
              <a:ext uri="{FF2B5EF4-FFF2-40B4-BE49-F238E27FC236}">
                <a16:creationId xmlns:a16="http://schemas.microsoft.com/office/drawing/2014/main" id="{A583B10A-59F7-6347-A90F-9BF4EE44739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07488" y="3578407"/>
            <a:ext cx="1534911" cy="1982211"/>
          </a:xfrm>
          <a:prstGeom prst="rect">
            <a:avLst/>
          </a:prstGeom>
        </p:spPr>
      </p:pic>
    </p:spTree>
    <p:extLst>
      <p:ext uri="{BB962C8B-B14F-4D97-AF65-F5344CB8AC3E}">
        <p14:creationId xmlns:p14="http://schemas.microsoft.com/office/powerpoint/2010/main" val="9516185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TDesgin">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extLst>
    <a:ext uri="{05A4C25C-085E-4340-85A3-A5531E510DB2}">
      <thm15:themeFamily xmlns:thm15="http://schemas.microsoft.com/office/thememl/2012/main" name="SITDesgin" id="{450FE8A5-1E09-4B94-A255-54E8D41ED749}" vid="{D54F68EF-E278-4555-80A2-16497FEE0FAF}"/>
    </a:ext>
  </a:extLst>
</a:theme>
</file>

<file path=ppt/theme/theme2.xml><?xml version="1.0" encoding="utf-8"?>
<a:theme xmlns:a="http://schemas.openxmlformats.org/drawingml/2006/main" name="1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ACC876CE3A44F478EE71CB26A783AD8" ma:contentTypeVersion="19" ma:contentTypeDescription="Ein neues Dokument erstellen." ma:contentTypeScope="" ma:versionID="25507cf4af8fb1d8de82391dbb3e6f15">
  <xsd:schema xmlns:xsd="http://www.w3.org/2001/XMLSchema" xmlns:xs="http://www.w3.org/2001/XMLSchema" xmlns:p="http://schemas.microsoft.com/office/2006/metadata/properties" xmlns:ns2="ba67ce5e-c854-4740-ad82-d43e92eddd3a" targetNamespace="http://schemas.microsoft.com/office/2006/metadata/properties" ma:root="true" ma:fieldsID="17ecff26cc7bf53af75335e00dc68865" ns2:_="">
    <xsd:import namespace="ba67ce5e-c854-4740-ad82-d43e92eddd3a"/>
    <xsd:element name="properties">
      <xsd:complexType>
        <xsd:sequence>
          <xsd:element name="documentManagement">
            <xsd:complexType>
              <xsd:all>
                <xsd:element ref="ns2:Kategori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7ce5e-c854-4740-ad82-d43e92eddd3a" elementFormDefault="qualified">
    <xsd:import namespace="http://schemas.microsoft.com/office/2006/documentManagement/types"/>
    <xsd:import namespace="http://schemas.microsoft.com/office/infopath/2007/PartnerControls"/>
    <xsd:element name="Kategorie" ma:index="8" nillable="true" ma:displayName="Kategorie" ma:list="{eab58be9-f6c1-4521-aa41-890aaa8195a1}" ma:internalName="Kategori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Kategorie xmlns="ba67ce5e-c854-4740-ad82-d43e92eddd3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B3AA55-9209-4379-A5DC-5A9B5F5ACD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67ce5e-c854-4740-ad82-d43e92eddd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39A6DE-9F1E-4343-AB8E-D399B788E32B}">
  <ds:schemaRef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ba67ce5e-c854-4740-ad82-d43e92eddd3a"/>
    <ds:schemaRef ds:uri="http://purl.org/dc/terms/"/>
  </ds:schemaRefs>
</ds:datastoreItem>
</file>

<file path=customXml/itemProps3.xml><?xml version="1.0" encoding="utf-8"?>
<ds:datastoreItem xmlns:ds="http://schemas.openxmlformats.org/officeDocument/2006/customXml" ds:itemID="{5C76D512-E363-40A4-89F5-E8BB39E50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1614</Words>
  <Application>Microsoft Macintosh PowerPoint</Application>
  <PresentationFormat>Breitbild</PresentationFormat>
  <Paragraphs>237</Paragraphs>
  <Slides>33</Slides>
  <Notes>3</Notes>
  <HiddenSlides>0</HiddenSlides>
  <MMClips>0</MMClips>
  <ScaleCrop>false</ScaleCrop>
  <HeadingPairs>
    <vt:vector size="8" baseType="variant">
      <vt:variant>
        <vt:lpstr>Verwendete Schriftarten</vt:lpstr>
      </vt:variant>
      <vt:variant>
        <vt:i4>4</vt:i4>
      </vt:variant>
      <vt:variant>
        <vt:lpstr>Design</vt:lpstr>
      </vt:variant>
      <vt:variant>
        <vt:i4>2</vt:i4>
      </vt:variant>
      <vt:variant>
        <vt:lpstr>Eingebettete OLE-Server</vt:lpstr>
      </vt:variant>
      <vt:variant>
        <vt:i4>1</vt:i4>
      </vt:variant>
      <vt:variant>
        <vt:lpstr>Folientitel</vt:lpstr>
      </vt:variant>
      <vt:variant>
        <vt:i4>33</vt:i4>
      </vt:variant>
    </vt:vector>
  </HeadingPairs>
  <TitlesOfParts>
    <vt:vector size="40" baseType="lpstr">
      <vt:lpstr>Arial</vt:lpstr>
      <vt:lpstr>Calibri</vt:lpstr>
      <vt:lpstr>Kaufland Office</vt:lpstr>
      <vt:lpstr>Wingdings</vt:lpstr>
      <vt:lpstr>SITDesgin</vt:lpstr>
      <vt:lpstr>1_Larissa</vt:lpstr>
      <vt:lpstr>think-cell Folie</vt:lpstr>
      <vt:lpstr>PowerPoint-Präsentation</vt:lpstr>
      <vt:lpstr>Schwarz group</vt:lpstr>
      <vt:lpstr>Agenda</vt:lpstr>
      <vt:lpstr>XAI in the media</vt:lpstr>
      <vt:lpstr>It is a part of hype cycle</vt:lpstr>
      <vt:lpstr>XAI appications</vt:lpstr>
      <vt:lpstr>HIGH StAKEs decisions</vt:lpstr>
      <vt:lpstr>Regulation is coming</vt:lpstr>
      <vt:lpstr>Books</vt:lpstr>
      <vt:lpstr>Commercial products</vt:lpstr>
      <vt:lpstr>XAI is hard</vt:lpstr>
      <vt:lpstr>Emerging and existing approaches for tabular data</vt:lpstr>
      <vt:lpstr>Emerging and existing approaches for tabular data</vt:lpstr>
      <vt:lpstr>Try CORELS</vt:lpstr>
      <vt:lpstr>XAI in retail</vt:lpstr>
      <vt:lpstr>Consider a problem of promotion planning</vt:lpstr>
      <vt:lpstr>Consider a problem of promotion planning</vt:lpstr>
      <vt:lpstr>Consider a problem of promotion planning</vt:lpstr>
      <vt:lpstr>Consider a problem of promotion planning</vt:lpstr>
      <vt:lpstr>EXAMPLE</vt:lpstr>
      <vt:lpstr>LIME</vt:lpstr>
      <vt:lpstr>SHAP</vt:lpstr>
      <vt:lpstr>Anchor</vt:lpstr>
      <vt:lpstr>Counterfactual explanations</vt:lpstr>
      <vt:lpstr>Contrastive explanations</vt:lpstr>
      <vt:lpstr>Software for Glass Box models</vt:lpstr>
      <vt:lpstr>Software for model distillation and visualisation</vt:lpstr>
      <vt:lpstr>Software for post-hoc explanations</vt:lpstr>
      <vt:lpstr>Bonus: image and text explanations</vt:lpstr>
      <vt:lpstr>Deployment</vt:lpstr>
      <vt:lpstr>JOIN the club</vt:lpstr>
      <vt:lpstr>paper references</vt:lpstr>
      <vt:lpstr>PowerPoint-Präsentation</vt:lpstr>
    </vt:vector>
  </TitlesOfParts>
  <Company>Lidl Stiftung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Braun, Benjamin Dominik</dc:creator>
  <cp:lastModifiedBy>Andrey Sharapov</cp:lastModifiedBy>
  <cp:revision>189</cp:revision>
  <dcterms:created xsi:type="dcterms:W3CDTF">2018-07-13T13:55:47Z</dcterms:created>
  <dcterms:modified xsi:type="dcterms:W3CDTF">2020-06-23T07:15:39Z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0x0101001ACC876CE3A44F478EE71CB26A783AD8</vt:lpwstr>
  </property>
  <property fmtid="{D5CDD505-2E9C-101B-9397-08002B2CF9AE}" pid="3" name="Order">
    <vt:r8>30900</vt:r8>
  </property>
</Properties>
</file>